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notesSlides/notesSlide10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2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3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4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5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6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7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920" r:id="rId2"/>
    <p:sldMasterId id="2147483946" r:id="rId3"/>
    <p:sldMasterId id="2147484105" r:id="rId4"/>
    <p:sldMasterId id="2147484131" r:id="rId5"/>
    <p:sldMasterId id="2147484338" r:id="rId6"/>
    <p:sldMasterId id="2147484351" r:id="rId7"/>
    <p:sldMasterId id="2147484354" r:id="rId8"/>
    <p:sldMasterId id="2147484367" r:id="rId9"/>
  </p:sldMasterIdLst>
  <p:notesMasterIdLst>
    <p:notesMasterId r:id="rId67"/>
  </p:notesMasterIdLst>
  <p:handoutMasterIdLst>
    <p:handoutMasterId r:id="rId68"/>
  </p:handoutMasterIdLst>
  <p:sldIdLst>
    <p:sldId id="1498" r:id="rId10"/>
    <p:sldId id="674" r:id="rId11"/>
    <p:sldId id="711" r:id="rId12"/>
    <p:sldId id="4478" r:id="rId13"/>
    <p:sldId id="4479" r:id="rId14"/>
    <p:sldId id="4480" r:id="rId15"/>
    <p:sldId id="4481" r:id="rId16"/>
    <p:sldId id="4482" r:id="rId17"/>
    <p:sldId id="4483" r:id="rId18"/>
    <p:sldId id="4484" r:id="rId19"/>
    <p:sldId id="763" r:id="rId20"/>
    <p:sldId id="764" r:id="rId21"/>
    <p:sldId id="789" r:id="rId22"/>
    <p:sldId id="4452" r:id="rId23"/>
    <p:sldId id="790" r:id="rId24"/>
    <p:sldId id="791" r:id="rId25"/>
    <p:sldId id="792" r:id="rId26"/>
    <p:sldId id="793" r:id="rId27"/>
    <p:sldId id="4455" r:id="rId28"/>
    <p:sldId id="795" r:id="rId29"/>
    <p:sldId id="953" r:id="rId30"/>
    <p:sldId id="954" r:id="rId31"/>
    <p:sldId id="955" r:id="rId32"/>
    <p:sldId id="4716" r:id="rId33"/>
    <p:sldId id="2866" r:id="rId34"/>
    <p:sldId id="2869" r:id="rId35"/>
    <p:sldId id="2870" r:id="rId36"/>
    <p:sldId id="2871" r:id="rId37"/>
    <p:sldId id="2872" r:id="rId38"/>
    <p:sldId id="2873" r:id="rId39"/>
    <p:sldId id="2874" r:id="rId40"/>
    <p:sldId id="2875" r:id="rId41"/>
    <p:sldId id="2876" r:id="rId42"/>
    <p:sldId id="2877" r:id="rId43"/>
    <p:sldId id="2878" r:id="rId44"/>
    <p:sldId id="4486" r:id="rId45"/>
    <p:sldId id="4450" r:id="rId46"/>
    <p:sldId id="4456" r:id="rId47"/>
    <p:sldId id="4457" r:id="rId48"/>
    <p:sldId id="4458" r:id="rId49"/>
    <p:sldId id="4459" r:id="rId50"/>
    <p:sldId id="4460" r:id="rId51"/>
    <p:sldId id="4461" r:id="rId52"/>
    <p:sldId id="4462" r:id="rId53"/>
    <p:sldId id="4463" r:id="rId54"/>
    <p:sldId id="4464" r:id="rId55"/>
    <p:sldId id="4465" r:id="rId56"/>
    <p:sldId id="4466" r:id="rId57"/>
    <p:sldId id="4467" r:id="rId58"/>
    <p:sldId id="4468" r:id="rId59"/>
    <p:sldId id="4469" r:id="rId60"/>
    <p:sldId id="4470" r:id="rId61"/>
    <p:sldId id="4471" r:id="rId62"/>
    <p:sldId id="4472" r:id="rId63"/>
    <p:sldId id="4473" r:id="rId64"/>
    <p:sldId id="4474" r:id="rId65"/>
    <p:sldId id="4475" r:id="rId6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24"/>
    <p:restoredTop sz="93671"/>
  </p:normalViewPr>
  <p:slideViewPr>
    <p:cSldViewPr>
      <p:cViewPr varScale="1">
        <p:scale>
          <a:sx n="101" d="100"/>
          <a:sy n="101" d="100"/>
        </p:scale>
        <p:origin x="148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7.xml"/><Relationship Id="rId21" Type="http://schemas.openxmlformats.org/officeDocument/2006/relationships/slide" Target="slides/slide12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63" Type="http://schemas.openxmlformats.org/officeDocument/2006/relationships/slide" Target="slides/slide54.xml"/><Relationship Id="rId68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71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2.xml"/><Relationship Id="rId19" Type="http://schemas.openxmlformats.org/officeDocument/2006/relationships/slide" Target="slides/slide10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10" Type="http://schemas.openxmlformats.org/officeDocument/2006/relationships/slide" Target="slides/slide1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9" Type="http://schemas.openxmlformats.org/officeDocument/2006/relationships/slide" Target="slides/slide30.xml"/><Relationship Id="rId34" Type="http://schemas.openxmlformats.org/officeDocument/2006/relationships/slide" Target="slides/slide25.xml"/><Relationship Id="rId50" Type="http://schemas.openxmlformats.org/officeDocument/2006/relationships/slide" Target="slides/slide41.xml"/><Relationship Id="rId55" Type="http://schemas.openxmlformats.org/officeDocument/2006/relationships/slide" Target="slides/slide4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019A08-F8A3-6949-A65B-E3147C278B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3DF19-91AD-914C-A7F6-4AA2A7E645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D636FF8-CD82-7340-9DDC-BB4B4798B04E}" type="datetimeFigureOut">
              <a:rPr lang="en-US"/>
              <a:pPr>
                <a:defRPr/>
              </a:pPr>
              <a:t>5/22/19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600E-2B3E-2641-9ECF-F25C3BA209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17B383-3727-2745-B3D2-CA3F82DC2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63E19C4-7634-C84C-8A08-F1155DA41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2EC73-6E89-F04C-A37A-7C630CCBAA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176FC-BDCF-954E-A852-4B4AE321B1D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0E3D52B-79D4-6A46-9768-0576B5B692C2}" type="datetime1">
              <a:rPr lang="en-US" altLang="en-US"/>
              <a:pPr>
                <a:defRPr/>
              </a:pPr>
              <a:t>5/22/19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38926B2-FAB3-9A41-903D-981D5B9DDA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0A49AD7-AD6F-3843-B037-397712419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FCC79-2EC2-9147-9B95-84369E68674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E0FE6-2B29-2044-BE2C-49B3357C14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1B4C252-306E-224C-8B2A-E6667D8E67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DE8DFC-57DC-464D-87AE-17E5F4D5B3A1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B4C252-306E-224C-8B2A-E6667D8E67C9}" type="slidenum">
              <a:rPr lang="en-US" altLang="en-US" smtClean="0"/>
              <a:pPr>
                <a:defRPr/>
              </a:pPr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6327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338491-212B-488F-8FC5-8AAF672BF27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4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90FD86-5797-479E-9B1A-5C14AD3F567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244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B7292D-C7D6-48AD-9595-A4788191FDD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941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6613CD-2BB9-4B6D-BF72-C1BCE1D1C1F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674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1418D6-CD18-46A6-9B5F-8F44D825FDA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074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B7BD2-61C8-4C87-894B-25A10C1C45E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692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4477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422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Rectangle 7">
            <a:extLst>
              <a:ext uri="{FF2B5EF4-FFF2-40B4-BE49-F238E27FC236}">
                <a16:creationId xmlns:a16="http://schemas.microsoft.com/office/drawing/2014/main" id="{72B6FE08-6864-4940-BF64-3C5B1B12D1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6CC43C-5C89-324A-B95C-0A31F94252D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522" name="Rectangle 2">
            <a:extLst>
              <a:ext uri="{FF2B5EF4-FFF2-40B4-BE49-F238E27FC236}">
                <a16:creationId xmlns:a16="http://schemas.microsoft.com/office/drawing/2014/main" id="{0F29EB5B-CF11-1144-AD6A-83AFBD2B75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3A5EFFE3-7FAD-0E48-814A-5ECD0B8E8B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3732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Rectangle 7">
            <a:extLst>
              <a:ext uri="{FF2B5EF4-FFF2-40B4-BE49-F238E27FC236}">
                <a16:creationId xmlns:a16="http://schemas.microsoft.com/office/drawing/2014/main" id="{A75D7540-965C-E946-94FC-7EA2412FF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1B95770-E74D-3C40-B77A-829F3A679D7D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52930" name="Rectangle 2">
            <a:extLst>
              <a:ext uri="{FF2B5EF4-FFF2-40B4-BE49-F238E27FC236}">
                <a16:creationId xmlns:a16="http://schemas.microsoft.com/office/drawing/2014/main" id="{6CCC05AD-DBB6-6D42-BC06-9F902698E7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Rectangle 3">
            <a:extLst>
              <a:ext uri="{FF2B5EF4-FFF2-40B4-BE49-F238E27FC236}">
                <a16:creationId xmlns:a16="http://schemas.microsoft.com/office/drawing/2014/main" id="{FA67EF9A-679D-3146-BF38-9EDC49E2FD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9471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1C221E-E656-C44A-8403-F0F7A569A93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3488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B6732E-98E0-43A3-816E-134D4C0C4E1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179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7035D9-8AE5-4BC1-97C1-63FEBB06D8C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085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CF8E2B-EB90-4169-8AA8-97841C217CB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184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835F31-6093-45F9-8252-61EEC166EAB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782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8519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55794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F24509-A4B3-2C4F-9AD0-DD3550F7CE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90759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35D994-FDC0-964B-B4AE-94C64D4C49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4693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65668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57492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0EDC1BF-D507-7F45-A7C4-0B9068290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992A2FD-3614-2F4F-8D8D-1968A4FCD5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8F423D4-7D62-A046-9486-902C5E6432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B21A48-4278-2847-949C-8F4EE04798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65F9C1-6ECF-784D-8FE7-AA1307BE84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459B8B-977C-BF46-961F-BB3F0DCA3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FE9E5A73-BAFF-F548-9E2E-21289D4758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9848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827B9E-D107-FE47-BCBA-A0F54423FF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E25E78-7811-3E45-9C3F-3AE9640268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CD3246B-4504-6A44-A3C6-3AD1B22000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3076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4D63735-01BA-B944-9CAC-1B9C54BD73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C670B12-B340-A643-9F4E-E46E2789D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B2591BB-F593-DC41-9202-A6281FB4F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1291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D1CFE7F-38BF-7E4F-8084-41548CC6EB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09D385-5ADD-F044-A1E9-12910F637D9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0AAB8-6D13-F74D-82DE-0154304737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21023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F562CE1-D7B9-2B48-AABD-520F279FD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8A76E69-B5F0-BF4B-B407-6D552D390E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C7F1B-7885-0949-97FC-084E8A56F4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68506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35DD151-C820-B34A-B26B-2D2F1D3E1F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CFDF57E-6974-814A-893F-5B3EC8AC9C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A969E1-C8A6-544B-920A-17EB75C6EE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56753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3C2F28A-A914-FE46-A024-DF13262B8C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100917-C7B6-434C-99E9-E987DCCAA5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585CF00-0E48-FA45-8634-07059AC75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249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14467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552A2B8-84EB-424B-AB45-BF86C41D24A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2D8C86B-640E-DD49-A5A7-2807F5B6B58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344135-9420-D548-BD7C-79317C9143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38400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BB0C76-64C6-2942-B4EB-EE86FC1D0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E47F2FC-584D-BF4D-AF6A-AD913370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1DB68E5-2868-6D4F-A89F-4CC0EFD4A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39664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31792A-AD76-664C-A1F8-67622FD121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D1CFAAE-D710-B945-880C-4838C9E27A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9F8390-5E7B-F84D-BB5A-F0643481A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09783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0158EE-260B-B548-928C-E911F37962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3577B43-A5DC-1B40-946C-9AFCCF79B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54DE8F5-A1D7-DB49-969C-EAC86A464D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09139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F2D48B-DA98-9943-BC1C-A3EA9EB5DC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997EEF-E597-CB49-82CE-E15B3C1E8B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61C15F8-46C5-1E47-A52A-D0FDBA87F5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6717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F78E4D0-424C-0347-A9CF-9E0B76713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33CC073-19C1-4248-876B-620F0F137C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A9073A6-6853-0F42-BD07-7378E219911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5A0291-5427-B84A-B976-84F330C4F8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E10629-1650-674B-8E6B-FB0D2376E9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72D5666-8AF3-5D4B-9DBF-049134A81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E967BE0B-2763-2049-A065-F1B8755BA5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9543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F6E65B-F4D3-3944-A374-1D0280283A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A79C1B-984C-364F-AF40-AE13374B2D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92BC37-A118-A54F-AC4D-063C0DBF12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12268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05D34E-8F1F-7E44-8E24-99F7518292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51EFE95-F820-E747-9341-BA4039E1E2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E050C4-0910-8048-9740-3DBA2CE33B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17894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63CB9F-F849-5645-8E13-F1DE817F5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41F8311-5EED-E845-BC70-610F9CFD66A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1A66211-12EB-5542-A4A8-C149AEDD2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62001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B71E6E3-998C-9544-B8FF-E54C160A56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419141F-C4E9-0B4E-A246-8CC026C0A1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BCF3F7B-A04E-DF4A-8937-C43C179D5B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29479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41882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911567B-47F9-5849-930E-8C6D41B52A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6280F4A-A5F7-B34A-99FD-B7DAC4D84D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DC08C1-50FB-784E-8290-EF1E56DEDA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16837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D3ED04A-310E-B641-A663-4B51CE77C6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B1C7671-C4C8-144F-B54F-68976AADE33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F3A6762-16BE-2040-B803-55E100CD2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08689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C5228AF-DAE0-C34E-AE0C-CE18E3E0F3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1C6DDA-B4E8-6D45-BD7C-A2B555DF7B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08B495F-94D1-AD4D-82FB-0AC90C72F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76519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F6B5E7B-1157-6340-89A3-6088FF5964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8132281-096F-2846-AF74-40556CC34C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E6768-6EA0-2B48-B4F6-782912DF6E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0960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E348F99-A9E9-A340-93CE-467BCF7199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EA0239B-2D4E-AF41-9282-EB8079EAA6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DE3877-7A7D-DD4D-82B4-4016483A2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80214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946A57-00B5-BF4D-BA0D-4C0AAA5BC9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18EEB5B-561D-2D4D-A99E-0F26DFC44B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49DD3B-C68E-8E45-8046-6CB425BBF8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68110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6527E0-E5A8-6D40-BCBD-944D973152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15E69D3-0FB2-2144-A9A0-8AA4872599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4A0ECB-096A-4742-BD97-AA048FDF82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97794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0786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1328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90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395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3742222-F29D-8746-8485-52B78EC42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DA1EEB37-4086-A048-BCA6-52EF3E991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51D10F5-CF07-BC4F-AEA7-EB0EBBF5C7F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279F13-A660-0442-BA6B-97FEC7F142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D374A8-8534-4C45-BA6E-2E1580AF53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3412AE-DCDC-2D47-A254-A070F42021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E9B532B6-A008-424A-924E-EA71AE4F1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445027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C0346A-E57B-6F40-9390-403E914C0F3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FABF3E2-2C59-E840-A957-4865F1925F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0D574-11D3-D64D-8790-E46EB69BF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6542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8AFD0C6-552A-BF4A-B802-D080C569DD0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2DCC204-07CA-D146-872C-416F095E31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38EAD-5B00-BF4C-BB83-04F79AC870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19815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54A0D1-0549-344F-8552-4DE1684069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1508F3-C424-1B47-AA30-2C03B51A81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8D11A-B685-594F-92D4-7402680B15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95705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986699C-7B92-9242-BC30-2B42D065FA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15F616-BAAD-B64A-8179-9775F2181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BB188-0DEA-C148-82FD-03336D5DBA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60306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2A548EE-EB47-1940-8A88-A755330E9D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BFD0B88A-D29A-BE47-9EF2-F7E7B50087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6B2A-6574-DD42-8F78-46F777B3BA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78686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8813B69-B5B7-CD48-BAD2-F658836CB2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8E0F78B-FEC5-1845-80C5-6F4A789232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E01A5-AB12-254B-80C1-12E7FDB992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071869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3DB902F-38D8-A24C-9BF2-9F954FFA0D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3DC7B3F-4F2E-D145-B398-6B3E10D56B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EB14-871A-A642-9D43-2895160B9A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367731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C101C1-41AB-9147-A093-DE6C3C5050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5E2ADD-A347-F642-85BB-9810FD9AA0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3FC76-6196-F84D-A33E-AC850170F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396542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8A53-E6AD-3D4A-A5AD-C8BAE714FB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C5B509E-82B4-674A-BE6F-B5ACA15C1F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C376A-0C92-DF4F-9013-F4619B16C3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53484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36371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70A5FEF-40C5-A141-9473-6023FFF1C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24A988D-876D-DD45-A280-19C3559BFA1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D9080-6B3D-274B-8935-CD0F10A0EE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36735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8BEB09C-B257-3942-A72E-B204574FC8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A401158-F3E8-214A-84B5-EE46C4E719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119E5-1D2D-6F40-BFB5-6DDC3CE830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258005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82E1C9A3-F56E-D141-AFDD-14DAFE991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27F9853-DC4D-6A40-8B3D-0046D6891C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3CEF30-81C3-494E-8E08-B06EED17BF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1DA0A4-3F10-7243-82FB-1B85A352C9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93FF985-53D0-9349-AC13-CD6AE39412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D741F4-487D-3E4E-9492-1709A55849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23E0EA3A-D5AA-C346-B0E5-0F3723CF0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004945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74190E3-4064-CF4E-9EF1-5498E2CC5D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C4C7F7-4C4D-B944-BC3B-71BA39BC69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14BF785-49C4-4B44-9CBF-9B061C32D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01074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D11A547-9A96-D34E-9AE5-D03E9FBB1A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9AFB6F-ED4E-7541-AA59-8A27C3DE6B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10A982-9DE3-0240-BA09-D77CC283AC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679840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1FFA73C-96FD-4047-9E4B-7F77101D9E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CDFF0CB-D922-AE44-8655-D362B07698D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11E71DC-D6B8-B544-A322-844BB8D72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78067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BC457C9-BFF8-2F46-8923-024E19AE30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2576195-54AB-DD4F-9010-41A85A870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84090-2B8D-2C48-90B7-6903E8EFDA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82040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C6CA79B-3246-2340-B232-D58F661C36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EF88248-C1B9-0748-9AB9-32134EA6D9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A3D9306-ECE4-C544-A3CD-354A1CDCC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06682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3B408B40-D24F-6743-BC6C-4DDBDBC0F3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0155B31-3658-5D48-8A04-A92905AD0B1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23C1B2B-713D-944A-8EF0-1D71CFC78B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092355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5F94AF5-7321-5D4E-AB77-CE6E9B9B4F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E881CA0-D034-7849-BDCB-DDCB8F1B60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C870DD5-5BB8-B04A-8DCF-77553DDFA2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08309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33048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EF76DDE-0079-A74C-89D8-E23DF7952D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C2C245-9575-3E48-858A-A505AB8D97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0B96F-BEA7-3F4F-8A59-59148C7986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39891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477E4B-B36D-AB49-AB2A-B49BEDB8BA4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248D540-1400-2E4B-A645-30C5F856A3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73F432-234C-0B43-BBAA-E00587F5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1100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D2F324C-9234-7D4C-BFDC-556019537C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6D6E083-9670-8249-B57A-4F9188469D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3C054EE-DDC4-1E44-8972-DD1D6D6730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166820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E5DF24-E9FE-C344-9BD0-18942DD36E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BFD28FE-BE78-6A48-AEF2-D0B0FE3828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0BE929E-4EFA-1347-8DBD-771F9AC3AB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396283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B83FCC61-4B87-AB4C-8CFF-885FAAC81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97524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E726A-E58B-F348-AFE8-8E758D9185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712457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AB8120-7BE8-1646-82F1-87D6D6593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359479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598457-F2AF-5642-8568-B194DCD11F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786779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EC3EF-F419-4C4A-80EB-49D8207AEA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96743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2B5F6E-C0B7-6A47-A6C5-C921A6B45A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08125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31567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B7EBA-2110-394E-909B-C314EBAE9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5541753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0B401-FF74-F249-AECE-D27786BDFA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096713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6ACA92-08C4-574F-92B6-F6E2D1FD55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2182669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232DBB-60A4-A549-94D6-E89D51F1F9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445031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86BC7-1C5A-4343-9502-58A4CA5A58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95611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51F7F5-D84C-3749-9543-62E47283D0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69756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99AED6-79BC-4446-BC9E-2F1AC7B38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601083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98C375A-5227-0144-9C68-C314CEC44D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052545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5" charset="0"/>
                <a:ea typeface="Arial" pitchFamily="-105" charset="0"/>
                <a:cs typeface="Arial" pitchFamily="-105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5B29F3BD-807D-F541-A56A-D43941A21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87632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9F738-DF39-E548-9E37-7F857B1AC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32695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95839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99116-17C0-F24C-82EF-DD08F1B4E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48165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935DC-74B2-3A45-B0FD-9162A33454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70617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7878E-2A39-E841-A4B5-6139E0134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3539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C54BE-0F2A-A940-9B8F-E4FF659E6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579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0C76A-0868-E546-9417-FC2F603E8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26579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39382-9AB2-064F-823F-2293E75A2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150844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AF66A-2092-FF4D-A22E-AD4C8E61E0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94293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3E894-44A8-F04D-8B62-B1B173F68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185573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DE860-B22C-B047-ABD3-EE80F77CA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48239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F9C8B-87A0-6844-A965-C49BF60B26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632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48657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5" charset="0"/>
                <a:ea typeface="Arial" pitchFamily="-105" charset="0"/>
                <a:cs typeface="Arial" pitchFamily="-105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EF0CAD05-5F98-C240-A41D-E171A63049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845696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752C56-4F8A-824F-A263-2404B5D536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787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A6F638-9311-044E-822F-DB90AF0533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20311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98FC8E-6941-C74C-BC08-436BE2F5B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3003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2913EA-86C8-7044-8F98-044F5E7301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98355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EB2717-EF8A-4F48-9475-0E5579379C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54825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CEDDA7-F9BC-D143-BB10-4566D815D5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08953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CCDBC6-CC01-564B-8353-1EF7BD2EDA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66415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88A4F-2F9B-8940-A946-705E7B7AAF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54136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E8B17-B4D9-5340-8D3E-0FD2DBAED3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5175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21" r:id="rId2"/>
    <p:sldLayoutId id="2147484222" r:id="rId3"/>
    <p:sldLayoutId id="2147484223" r:id="rId4"/>
    <p:sldLayoutId id="2147484224" r:id="rId5"/>
    <p:sldLayoutId id="2147484225" r:id="rId6"/>
    <p:sldLayoutId id="2147484226" r:id="rId7"/>
    <p:sldLayoutId id="2147484227" r:id="rId8"/>
    <p:sldLayoutId id="2147484228" r:id="rId9"/>
    <p:sldLayoutId id="2147484229" r:id="rId10"/>
    <p:sldLayoutId id="2147484230" r:id="rId11"/>
    <p:sldLayoutId id="21474842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05E7BDC-7850-0840-AE02-4CD684FE19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E0880CC-46D8-144C-AB8F-FA38446BB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2720296-8B91-D64B-9FD7-7AF64C73237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9D3AC41-115F-0845-A7A4-47BF361B18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2E03388C-8DDE-5549-8BDC-829E3484E1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C35EBA84-E5B9-C34A-9AC4-3C109F724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F5BD3987-485D-E042-8A19-7C18DF05F3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AA84F0B7-9082-F54B-B2FD-6E79E2D3C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4F273309-E1C0-A049-BC85-18F59100E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5C29659-954C-2C4E-8569-225B3B1E01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52B758B-51D1-614C-9223-36A6FDDCB1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B207C27-141E-6D45-9D31-A06DA0758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12E040C0-DE70-434C-AA45-F11374A30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232DD488-5289-2644-9369-4830820D880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  <p:sldLayoutId id="2147484335" r:id="rId13"/>
    <p:sldLayoutId id="2147484336" r:id="rId14"/>
    <p:sldLayoutId id="2147484337" r:id="rId15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>
            <a:extLst>
              <a:ext uri="{FF2B5EF4-FFF2-40B4-BE49-F238E27FC236}">
                <a16:creationId xmlns:a16="http://schemas.microsoft.com/office/drawing/2014/main" id="{8D063893-3AE8-284D-A275-E8FDFBA4D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63" name="Rectangle 1027">
            <a:extLst>
              <a:ext uri="{FF2B5EF4-FFF2-40B4-BE49-F238E27FC236}">
                <a16:creationId xmlns:a16="http://schemas.microsoft.com/office/drawing/2014/main" id="{F0E13FE8-6F14-1F47-B2FE-525895119A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624DA32-BF01-BA4E-9E10-47ABCA8824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4215C59-8EB3-1A4D-A592-4164F6136C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01B96E-8C0C-4A40-AEED-3BB3936E33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0966" name="Line 1032">
            <a:extLst>
              <a:ext uri="{FF2B5EF4-FFF2-40B4-BE49-F238E27FC236}">
                <a16:creationId xmlns:a16="http://schemas.microsoft.com/office/drawing/2014/main" id="{259D7F8C-F1D6-F841-8CC7-81402C595E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1033">
            <a:extLst>
              <a:ext uri="{FF2B5EF4-FFF2-40B4-BE49-F238E27FC236}">
                <a16:creationId xmlns:a16="http://schemas.microsoft.com/office/drawing/2014/main" id="{8B3213CB-59D2-6C41-9062-D9953F23805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  <p:sldLayoutId id="21474842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1026">
            <a:extLst>
              <a:ext uri="{FF2B5EF4-FFF2-40B4-BE49-F238E27FC236}">
                <a16:creationId xmlns:a16="http://schemas.microsoft.com/office/drawing/2014/main" id="{86836D00-ED4E-7446-B2C1-5E2FAE20C9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74083" name="Rectangle 1027">
            <a:extLst>
              <a:ext uri="{FF2B5EF4-FFF2-40B4-BE49-F238E27FC236}">
                <a16:creationId xmlns:a16="http://schemas.microsoft.com/office/drawing/2014/main" id="{2FD858EB-A165-8141-97D5-2226233C3A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48B0D79-436D-FB48-95D4-FC33698462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CF08AB-ED2E-BF42-B037-91CF124B5F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8E65CC38-3E71-D246-9F7F-3BD7D1A126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74086" name="Line 1032">
            <a:extLst>
              <a:ext uri="{FF2B5EF4-FFF2-40B4-BE49-F238E27FC236}">
                <a16:creationId xmlns:a16="http://schemas.microsoft.com/office/drawing/2014/main" id="{46DE66B3-A632-3246-8565-365576AD349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Line 1033">
            <a:extLst>
              <a:ext uri="{FF2B5EF4-FFF2-40B4-BE49-F238E27FC236}">
                <a16:creationId xmlns:a16="http://schemas.microsoft.com/office/drawing/2014/main" id="{22EE3315-5FDC-CA4D-816E-C2D3049E1E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EE9C8B-C204-4343-ACCD-1281F13431D5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3891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8919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358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  <p:sldLayoutId id="214748435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731672-D220-A84B-AA98-123E7EE64BEB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522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2231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417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7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charset="0"/>
                <a:cs typeface="Arial" charset="0"/>
              </a:defRPr>
            </a:lvl1pPr>
          </a:lstStyle>
          <a:p>
            <a:pPr eaLnBrk="1" hangingPunct="1">
              <a:defRPr/>
            </a:pPr>
            <a:fld id="{EA812463-6F28-4A4F-A54C-6F7157E48DD8}" type="slidenum">
              <a:rPr lang="en-US">
                <a:ea typeface="ＭＳ Ｐゴシック" charset="0"/>
              </a:rPr>
              <a:pPr eaLnBrk="1" hangingPunct="1"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969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5" r:id="rId1"/>
    <p:sldLayoutId id="2147484356" r:id="rId2"/>
    <p:sldLayoutId id="2147484357" r:id="rId3"/>
    <p:sldLayoutId id="2147484358" r:id="rId4"/>
    <p:sldLayoutId id="2147484359" r:id="rId5"/>
    <p:sldLayoutId id="2147484360" r:id="rId6"/>
    <p:sldLayoutId id="2147484361" r:id="rId7"/>
    <p:sldLayoutId id="2147484362" r:id="rId8"/>
    <p:sldLayoutId id="2147484363" r:id="rId9"/>
    <p:sldLayoutId id="2147484364" r:id="rId10"/>
    <p:sldLayoutId id="2147484365" r:id="rId11"/>
    <p:sldLayoutId id="214748436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5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5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5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D46416-474E-184B-A5AD-7D0BC91A8C60}" type="slidenum">
              <a:rPr lang="en-US" smtClean="0">
                <a:ea typeface="ＭＳ Ｐゴシック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charset="0"/>
              <a:cs typeface="Arial" charset="0"/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10036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79512" y="6525344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70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8" r:id="rId1"/>
    <p:sldLayoutId id="2147484369" r:id="rId2"/>
    <p:sldLayoutId id="2147484370" r:id="rId3"/>
    <p:sldLayoutId id="2147484371" r:id="rId4"/>
    <p:sldLayoutId id="2147484372" r:id="rId5"/>
    <p:sldLayoutId id="2147484373" r:id="rId6"/>
    <p:sldLayoutId id="2147484374" r:id="rId7"/>
    <p:sldLayoutId id="2147484375" r:id="rId8"/>
    <p:sldLayoutId id="2147484376" r:id="rId9"/>
    <p:sldLayoutId id="2147484377" r:id="rId10"/>
    <p:sldLayoutId id="2147484378" r:id="rId11"/>
    <p:sldLayoutId id="214748437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5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5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5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architecture/fall2018/doku.php?id=schedule" TargetMode="External"/><Relationship Id="rId1" Type="http://schemas.openxmlformats.org/officeDocument/2006/relationships/slideLayout" Target="../slideLayouts/slideLayout7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26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9.xml"/><Relationship Id="rId1" Type="http://schemas.openxmlformats.org/officeDocument/2006/relationships/vmlDrawing" Target="../drawings/vmlDrawing1.v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10" Type="http://schemas.openxmlformats.org/officeDocument/2006/relationships/image" Target="../media/image6.wmf"/><Relationship Id="rId4" Type="http://schemas.openxmlformats.org/officeDocument/2006/relationships/tags" Target="../tags/tag11.xml"/><Relationship Id="rId9" Type="http://schemas.openxmlformats.org/officeDocument/2006/relationships/oleObject" Target="../embeddings/oleObject1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14.xml"/><Relationship Id="rId1" Type="http://schemas.openxmlformats.org/officeDocument/2006/relationships/vmlDrawing" Target="../drawings/vmlDrawing2.v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10" Type="http://schemas.openxmlformats.org/officeDocument/2006/relationships/image" Target="../media/image7.wmf"/><Relationship Id="rId4" Type="http://schemas.openxmlformats.org/officeDocument/2006/relationships/tags" Target="../tags/tag16.xml"/><Relationship Id="rId9" Type="http://schemas.openxmlformats.org/officeDocument/2006/relationships/oleObject" Target="../embeddings/oleObject2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10.wmf"/><Relationship Id="rId2" Type="http://schemas.openxmlformats.org/officeDocument/2006/relationships/tags" Target="../tags/tag2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5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9.bin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tags" Target="../tags/tag28.xml"/><Relationship Id="rId7" Type="http://schemas.openxmlformats.org/officeDocument/2006/relationships/oleObject" Target="../embeddings/oleObject10.bin"/><Relationship Id="rId2" Type="http://schemas.openxmlformats.org/officeDocument/2006/relationships/tags" Target="../tags/tag27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tags" Target="../tags/tag31.xml"/><Relationship Id="rId7" Type="http://schemas.openxmlformats.org/officeDocument/2006/relationships/oleObject" Target="../embeddings/oleObject11.bin"/><Relationship Id="rId2" Type="http://schemas.openxmlformats.org/officeDocument/2006/relationships/tags" Target="../tags/tag30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3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2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3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37.xml"/><Relationship Id="rId7" Type="http://schemas.openxmlformats.org/officeDocument/2006/relationships/slideLayout" Target="../slideLayouts/slideLayout38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1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notesSlide" Target="../notesSlides/notesSlide16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45.xml"/><Relationship Id="rId1" Type="http://schemas.openxmlformats.org/officeDocument/2006/relationships/vmlDrawing" Target="../drawings/vmlDrawing14.v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10" Type="http://schemas.openxmlformats.org/officeDocument/2006/relationships/image" Target="../media/image15.wmf"/><Relationship Id="rId4" Type="http://schemas.openxmlformats.org/officeDocument/2006/relationships/tags" Target="../tags/tag47.xml"/><Relationship Id="rId9" Type="http://schemas.openxmlformats.org/officeDocument/2006/relationships/oleObject" Target="../embeddings/oleObject14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51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50.xml"/><Relationship Id="rId1" Type="http://schemas.openxmlformats.org/officeDocument/2006/relationships/vmlDrawing" Target="../drawings/vmlDrawing15.v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10" Type="http://schemas.openxmlformats.org/officeDocument/2006/relationships/image" Target="../media/image16.wmf"/><Relationship Id="rId4" Type="http://schemas.openxmlformats.org/officeDocument/2006/relationships/tags" Target="../tags/tag52.xml"/><Relationship Id="rId9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24a: Multiprocessor Caches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Title 1">
            <a:extLst>
              <a:ext uri="{FF2B5EF4-FFF2-40B4-BE49-F238E27FC236}">
                <a16:creationId xmlns:a16="http://schemas.microsoft.com/office/drawing/2014/main" id="{16B53E08-421B-7A45-8C30-E6FB197D67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ea typeface="ＭＳ Ｐゴシック" panose="020B0600070205080204" pitchFamily="34" charset="-128"/>
              </a:rPr>
              <a:t>Recall: Restructuring Data Access Patterns (II)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7D554ED4-E9EE-AF40-8D7E-E9E980194D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Blocking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Divide loops operating on arrays into computation chunks so that each chunk can hold its data in the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Avoids cache conflicts between different chunks of computation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Essentially: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Divide the working set so that each piece fits in the cache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Also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Tiling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8835" name="Slide Number Placeholder 3">
            <a:extLst>
              <a:ext uri="{FF2B5EF4-FFF2-40B4-BE49-F238E27FC236}">
                <a16:creationId xmlns:a16="http://schemas.microsoft.com/office/drawing/2014/main" id="{CCE4354E-DC2C-8E49-A078-0EEB05C17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7E7AE0-EC71-4D48-959A-8A23F1B0388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2985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Title 1">
            <a:extLst>
              <a:ext uri="{FF2B5EF4-FFF2-40B4-BE49-F238E27FC236}">
                <a16:creationId xmlns:a16="http://schemas.microsoft.com/office/drawing/2014/main" id="{70AB9A01-9A67-1D45-9612-2EE4D2736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Restructuring Data Layout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62BEB-3FF4-1843-B98F-5AA33DDF81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38725" y="996950"/>
            <a:ext cx="3800475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Pointer based traversal (e.g., of a linked list)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Assume a huge linked list (1B nodes) and unique keys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Why does the code on the left have poor cache hit rate?</a:t>
            </a:r>
          </a:p>
          <a:p>
            <a:pPr lvl="1"/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ea typeface="ＭＳ Ｐゴシック" panose="020B0600070205080204" pitchFamily="34" charset="-128"/>
              </a:rPr>
              <a:t>Other fields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occupy most of the cache line even though rarely accessed!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9859" name="Slide Number Placeholder 3">
            <a:extLst>
              <a:ext uri="{FF2B5EF4-FFF2-40B4-BE49-F238E27FC236}">
                <a16:creationId xmlns:a16="http://schemas.microsoft.com/office/drawing/2014/main" id="{697118B5-154F-EB44-93F4-26F9755CF5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2704587-0459-BF47-BA07-3066F87C4E6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49860" name="TextBox 4">
            <a:extLst>
              <a:ext uri="{FF2B5EF4-FFF2-40B4-BE49-F238E27FC236}">
                <a16:creationId xmlns:a16="http://schemas.microsoft.com/office/drawing/2014/main" id="{DE0BE8B3-289A-6B40-B1F2-14D52AFB4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1320800"/>
            <a:ext cx="4367213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struct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struct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int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if (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other fields of node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node =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" name="Rounded Rectangle 44">
            <a:extLst>
              <a:ext uri="{FF2B5EF4-FFF2-40B4-BE49-F238E27FC236}">
                <a16:creationId xmlns:a16="http://schemas.microsoft.com/office/drawing/2014/main" id="{7DB1338C-0196-EB43-A8A6-8BAF6D96F8C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562100" y="1333503"/>
            <a:ext cx="609601" cy="2514602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ounded Rectangle 44">
            <a:extLst>
              <a:ext uri="{FF2B5EF4-FFF2-40B4-BE49-F238E27FC236}">
                <a16:creationId xmlns:a16="http://schemas.microsoft.com/office/drawing/2014/main" id="{1574E4E8-DB12-214E-8EB0-CD2A6CDD35F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930525" y="2541586"/>
            <a:ext cx="304800" cy="3451229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Title 1">
            <a:extLst>
              <a:ext uri="{FF2B5EF4-FFF2-40B4-BE49-F238E27FC236}">
                <a16:creationId xmlns:a16="http://schemas.microsoft.com/office/drawing/2014/main" id="{C944B377-BE44-D844-AEBA-3F6ED504EA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Layout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BAAEE-D615-5348-BF4C-55F7357AB62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3600" y="996950"/>
            <a:ext cx="4165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separate frequently-used fields of a data structure and pack them into a separate data structure</a:t>
            </a:r>
          </a:p>
          <a:p>
            <a:endParaRPr lang="en-US" altLang="en-US" dirty="0">
              <a:solidFill>
                <a:srgbClr val="0033CC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Who should do this?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Programmer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Profiling vs. dynamic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Hardware?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Who can determine what is frequently used?</a:t>
            </a:r>
          </a:p>
        </p:txBody>
      </p:sp>
      <p:sp>
        <p:nvSpPr>
          <p:cNvPr id="250883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50884" name="TextBox 4">
            <a:extLst>
              <a:ext uri="{FF2B5EF4-FFF2-40B4-BE49-F238E27FC236}">
                <a16:creationId xmlns:a16="http://schemas.microsoft.com/office/drawing/2014/main" id="{EBE25C97-7734-2647-9769-2028E4E59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96950"/>
            <a:ext cx="4367213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int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Node-data* node-data;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if (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nodenode-data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  <a:sym typeface="Wingdings" pitchFamily="2" charset="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node =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5" name="Rectangle 4">
            <a:extLst>
              <a:ext uri="{FF2B5EF4-FFF2-40B4-BE49-F238E27FC236}">
                <a16:creationId xmlns:a16="http://schemas.microsoft.com/office/drawing/2014/main" id="{D72907E6-9C3A-2445-B0DF-6040E291D61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Multi-Core Issues in Caching</a:t>
            </a:r>
          </a:p>
        </p:txBody>
      </p:sp>
      <p:sp>
        <p:nvSpPr>
          <p:cNvPr id="251906" name="Rectangle 5">
            <a:extLst>
              <a:ext uri="{FF2B5EF4-FFF2-40B4-BE49-F238E27FC236}">
                <a16:creationId xmlns:a16="http://schemas.microsoft.com/office/drawing/2014/main" id="{DD1573CE-B090-D34E-98AB-A4557B171C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>
            <a:extLst>
              <a:ext uri="{FF2B5EF4-FFF2-40B4-BE49-F238E27FC236}">
                <a16:creationId xmlns:a16="http://schemas.microsoft.com/office/drawing/2014/main" id="{136129BF-49C1-3146-8167-FC53B2977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Caches in a Multi-Core System</a:t>
            </a:r>
          </a:p>
        </p:txBody>
      </p:sp>
      <p:sp>
        <p:nvSpPr>
          <p:cNvPr id="96259" name="Slide Number Placeholder 3">
            <a:extLst>
              <a:ext uri="{FF2B5EF4-FFF2-40B4-BE49-F238E27FC236}">
                <a16:creationId xmlns:a16="http://schemas.microsoft.com/office/drawing/2014/main" id="{3CF51693-0E8C-8B4F-BBC5-E6BB250BF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70B748-E268-E246-9A86-A53D1EA23BB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96260" name="Content Placeholder 6" descr="barcelona-die-photo-color.jpg">
            <a:extLst>
              <a:ext uri="{FF2B5EF4-FFF2-40B4-BE49-F238E27FC236}">
                <a16:creationId xmlns:a16="http://schemas.microsoft.com/office/drawing/2014/main" id="{07411B7E-B791-8340-993A-7C3C2999D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255712"/>
            <a:ext cx="487680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1" name="Rounded Rectangle 33">
            <a:extLst>
              <a:ext uri="{FF2B5EF4-FFF2-40B4-BE49-F238E27FC236}">
                <a16:creationId xmlns:a16="http://schemas.microsoft.com/office/drawing/2014/main" id="{32D05419-C419-2542-96C2-7BF893CCED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13225" y="199231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2" name="TextBox 34">
            <a:extLst>
              <a:ext uri="{FF2B5EF4-FFF2-40B4-BE49-F238E27FC236}">
                <a16:creationId xmlns:a16="http://schemas.microsoft.com/office/drawing/2014/main" id="{E2F7DE95-1E96-8246-9EF2-B59AF2A9C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0550" y="2409825"/>
            <a:ext cx="1233488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1</a:t>
            </a:r>
          </a:p>
        </p:txBody>
      </p:sp>
      <p:sp>
        <p:nvSpPr>
          <p:cNvPr id="96263" name="Rectangle 35">
            <a:extLst>
              <a:ext uri="{FF2B5EF4-FFF2-40B4-BE49-F238E27FC236}">
                <a16:creationId xmlns:a16="http://schemas.microsoft.com/office/drawing/2014/main" id="{35AAAA04-DB49-EC43-906F-B1B7F8BE4A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0519" y="2383631"/>
            <a:ext cx="1603375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4" name="TextBox 36">
            <a:extLst>
              <a:ext uri="{FF2B5EF4-FFF2-40B4-BE49-F238E27FC236}">
                <a16:creationId xmlns:a16="http://schemas.microsoft.com/office/drawing/2014/main" id="{A7616839-A2F8-BB44-8893-E8F37935548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0206" y="2423319"/>
            <a:ext cx="1531937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0</a:t>
            </a:r>
          </a:p>
        </p:txBody>
      </p:sp>
      <p:sp>
        <p:nvSpPr>
          <p:cNvPr id="96265" name="Rectangle 37">
            <a:extLst>
              <a:ext uri="{FF2B5EF4-FFF2-40B4-BE49-F238E27FC236}">
                <a16:creationId xmlns:a16="http://schemas.microsoft.com/office/drawing/2014/main" id="{3A4BBC0F-C6D6-1E44-86BB-45DB38C5EEC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568325" y="3275012"/>
            <a:ext cx="4756150" cy="7175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6" name="TextBox 38">
            <a:extLst>
              <a:ext uri="{FF2B5EF4-FFF2-40B4-BE49-F238E27FC236}">
                <a16:creationId xmlns:a16="http://schemas.microsoft.com/office/drawing/2014/main" id="{6F61D607-7521-DB46-83C9-A4CACE64991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46063" y="3392487"/>
            <a:ext cx="3113087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SHARED L3 CACHE</a:t>
            </a:r>
          </a:p>
        </p:txBody>
      </p:sp>
      <p:sp>
        <p:nvSpPr>
          <p:cNvPr id="96267" name="Rectangle 39">
            <a:extLst>
              <a:ext uri="{FF2B5EF4-FFF2-40B4-BE49-F238E27FC236}">
                <a16:creationId xmlns:a16="http://schemas.microsoft.com/office/drawing/2014/main" id="{0AE27D2A-8BB6-C941-9156-B70F7D84F2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13138" y="3406774"/>
            <a:ext cx="4756150" cy="454025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8" name="TextBox 40">
            <a:extLst>
              <a:ext uri="{FF2B5EF4-FFF2-40B4-BE49-F238E27FC236}">
                <a16:creationId xmlns:a16="http://schemas.microsoft.com/office/drawing/2014/main" id="{5676BB46-3FFD-214B-AF13-E81D9475910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4415632" y="3394868"/>
            <a:ext cx="2940050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INTERFACE</a:t>
            </a:r>
          </a:p>
        </p:txBody>
      </p:sp>
      <p:pic>
        <p:nvPicPr>
          <p:cNvPr id="96269" name="Picture 37" descr="samsung-dimm-better.jpg">
            <a:extLst>
              <a:ext uri="{FF2B5EF4-FFF2-40B4-BE49-F238E27FC236}">
                <a16:creationId xmlns:a16="http://schemas.microsoft.com/office/drawing/2014/main" id="{DE1616CE-47C3-C047-B4AC-90D127096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75" y="1066800"/>
            <a:ext cx="1312863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70" name="Rounded Rectangle 42">
            <a:extLst>
              <a:ext uri="{FF2B5EF4-FFF2-40B4-BE49-F238E27FC236}">
                <a16:creationId xmlns:a16="http://schemas.microsoft.com/office/drawing/2014/main" id="{37270059-E030-7E47-9710-53B51884A8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04219" y="1983581"/>
            <a:ext cx="1601788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1" name="TextBox 43">
            <a:extLst>
              <a:ext uri="{FF2B5EF4-FFF2-40B4-BE49-F238E27FC236}">
                <a16:creationId xmlns:a16="http://schemas.microsoft.com/office/drawing/2014/main" id="{8CF29544-6922-2340-8FBD-D8C0A897E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401887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0</a:t>
            </a:r>
          </a:p>
        </p:txBody>
      </p:sp>
      <p:sp>
        <p:nvSpPr>
          <p:cNvPr id="96272" name="Rounded Rectangle 44">
            <a:extLst>
              <a:ext uri="{FF2B5EF4-FFF2-40B4-BE49-F238E27FC236}">
                <a16:creationId xmlns:a16="http://schemas.microsoft.com/office/drawing/2014/main" id="{12578ED2-9196-6C43-9641-538F886385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14537" y="417036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3" name="TextBox 45">
            <a:extLst>
              <a:ext uri="{FF2B5EF4-FFF2-40B4-BE49-F238E27FC236}">
                <a16:creationId xmlns:a16="http://schemas.microsoft.com/office/drawing/2014/main" id="{E3529F73-EE34-7F4B-99BD-038399D4C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863" y="4587875"/>
            <a:ext cx="1235075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2</a:t>
            </a:r>
          </a:p>
        </p:txBody>
      </p:sp>
      <p:sp>
        <p:nvSpPr>
          <p:cNvPr id="96274" name="Rounded Rectangle 46">
            <a:extLst>
              <a:ext uri="{FF2B5EF4-FFF2-40B4-BE49-F238E27FC236}">
                <a16:creationId xmlns:a16="http://schemas.microsoft.com/office/drawing/2014/main" id="{CAE93378-144D-0448-B7D1-9B49A81A1D9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02112" y="4165600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5" name="TextBox 47">
            <a:extLst>
              <a:ext uri="{FF2B5EF4-FFF2-40B4-BE49-F238E27FC236}">
                <a16:creationId xmlns:a16="http://schemas.microsoft.com/office/drawing/2014/main" id="{9AD1AB8C-8E85-4045-9FCD-9C4F6EFE6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438" y="4583112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3</a:t>
            </a:r>
          </a:p>
        </p:txBody>
      </p:sp>
      <p:sp>
        <p:nvSpPr>
          <p:cNvPr id="96276" name="Rectangle 48">
            <a:extLst>
              <a:ext uri="{FF2B5EF4-FFF2-40B4-BE49-F238E27FC236}">
                <a16:creationId xmlns:a16="http://schemas.microsoft.com/office/drawing/2014/main" id="{6D2F5537-DC36-C44C-B65E-86DDDF93E24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64707" y="2383631"/>
            <a:ext cx="1601787" cy="428625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7" name="TextBox 49">
            <a:extLst>
              <a:ext uri="{FF2B5EF4-FFF2-40B4-BE49-F238E27FC236}">
                <a16:creationId xmlns:a16="http://schemas.microsoft.com/office/drawing/2014/main" id="{1960EEB2-2AF2-3746-A927-92A6D59D247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404394" y="2413793"/>
            <a:ext cx="1530350" cy="369888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1</a:t>
            </a:r>
          </a:p>
        </p:txBody>
      </p:sp>
      <p:sp>
        <p:nvSpPr>
          <p:cNvPr id="96278" name="Rectangle 50">
            <a:extLst>
              <a:ext uri="{FF2B5EF4-FFF2-40B4-BE49-F238E27FC236}">
                <a16:creationId xmlns:a16="http://schemas.microsoft.com/office/drawing/2014/main" id="{9D41DAA6-BC67-2F4C-80B8-38DE9694078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1313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9" name="TextBox 51">
            <a:extLst>
              <a:ext uri="{FF2B5EF4-FFF2-40B4-BE49-F238E27FC236}">
                <a16:creationId xmlns:a16="http://schemas.microsoft.com/office/drawing/2014/main" id="{CBB4DF04-7DF0-2C43-8D0F-D5140265A84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1000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2</a:t>
            </a:r>
          </a:p>
        </p:txBody>
      </p:sp>
      <p:sp>
        <p:nvSpPr>
          <p:cNvPr id="96280" name="Rectangle 52">
            <a:extLst>
              <a:ext uri="{FF2B5EF4-FFF2-40B4-BE49-F238E27FC236}">
                <a16:creationId xmlns:a16="http://schemas.microsoft.com/office/drawing/2014/main" id="{43815F60-14D4-0949-A031-73BAB1A90E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54388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1" name="TextBox 53">
            <a:extLst>
              <a:ext uri="{FF2B5EF4-FFF2-40B4-BE49-F238E27FC236}">
                <a16:creationId xmlns:a16="http://schemas.microsoft.com/office/drawing/2014/main" id="{B7479D42-E3DB-314B-8968-2E1E3130B72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394075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3</a:t>
            </a:r>
          </a:p>
        </p:txBody>
      </p:sp>
      <p:sp>
        <p:nvSpPr>
          <p:cNvPr id="96282" name="Rectangle 54">
            <a:extLst>
              <a:ext uri="{FF2B5EF4-FFF2-40B4-BE49-F238E27FC236}">
                <a16:creationId xmlns:a16="http://schemas.microsoft.com/office/drawing/2014/main" id="{F69D0E61-03FB-FC45-A208-CF5E9DC990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7" y="3051175"/>
            <a:ext cx="354013" cy="1258888"/>
          </a:xfrm>
          <a:prstGeom prst="rect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6283" name="Straight Arrow Connector 48">
            <a:extLst>
              <a:ext uri="{FF2B5EF4-FFF2-40B4-BE49-F238E27FC236}">
                <a16:creationId xmlns:a16="http://schemas.microsoft.com/office/drawing/2014/main" id="{069ADEEB-1E64-4F49-A3AA-57FD58B5FCA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15063" y="3503612"/>
            <a:ext cx="420687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284" name="Rectangle 56">
            <a:extLst>
              <a:ext uri="{FF2B5EF4-FFF2-40B4-BE49-F238E27FC236}">
                <a16:creationId xmlns:a16="http://schemas.microsoft.com/office/drawing/2014/main" id="{051F947B-CBA8-D04F-9898-A2E00614E8C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94263" y="3300412"/>
            <a:ext cx="4756150" cy="6667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5" name="TextBox 57">
            <a:extLst>
              <a:ext uri="{FF2B5EF4-FFF2-40B4-BE49-F238E27FC236}">
                <a16:creationId xmlns:a16="http://schemas.microsoft.com/office/drawing/2014/main" id="{6FF85335-7D8C-4742-BEC6-C350247B493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968206" y="3450431"/>
            <a:ext cx="2640013" cy="523875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BANKS</a:t>
            </a:r>
          </a:p>
        </p:txBody>
      </p:sp>
      <p:sp>
        <p:nvSpPr>
          <p:cNvPr id="96286" name="Rectangle 58">
            <a:extLst>
              <a:ext uri="{FF2B5EF4-FFF2-40B4-BE49-F238E27FC236}">
                <a16:creationId xmlns:a16="http://schemas.microsoft.com/office/drawing/2014/main" id="{290F65C4-9051-FB4F-BE74-C99907B2A6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4912" y="3176588"/>
            <a:ext cx="320675" cy="6540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0F65C1-A2D3-004D-906F-F2702322D28D}"/>
              </a:ext>
            </a:extLst>
          </p:cNvPr>
          <p:cNvSpPr txBox="1"/>
          <p:nvPr/>
        </p:nvSpPr>
        <p:spPr>
          <a:xfrm>
            <a:off x="4310063" y="3459162"/>
            <a:ext cx="1417637" cy="365125"/>
          </a:xfrm>
          <a:prstGeom prst="rect">
            <a:avLst/>
          </a:prstGeom>
          <a:solidFill>
            <a:srgbClr val="C0C0C0">
              <a:alpha val="51000"/>
            </a:srgb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"/>
                <a:cs typeface="+mn-cs"/>
              </a:rPr>
              <a:t>DRAM MEMORY CONTROLLER</a:t>
            </a:r>
          </a:p>
        </p:txBody>
      </p:sp>
    </p:spTree>
    <p:extLst>
      <p:ext uri="{BB962C8B-B14F-4D97-AF65-F5344CB8AC3E}">
        <p14:creationId xmlns:p14="http://schemas.microsoft.com/office/powerpoint/2010/main" val="246751620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Title 1">
            <a:extLst>
              <a:ext uri="{FF2B5EF4-FFF2-40B4-BE49-F238E27FC236}">
                <a16:creationId xmlns:a16="http://schemas.microsoft.com/office/drawing/2014/main" id="{930AA7BE-584C-B246-A2B6-8D189FFD3E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Caches in Multi-Core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09651-EBFB-BE4A-8B3E-E7E9924367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efficiency becomes even more important in a multi-core/multi-threaded system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Memory bandwidth is at premium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 space is a limited resource across cores/threads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How do we design the caches in a multi-core system?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Many decisions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Shared vs. private caches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maximize performance of the entire system?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provide </a:t>
            </a:r>
            <a:r>
              <a:rPr lang="en-US" altLang="en-US" dirty="0" err="1">
                <a:ea typeface="ＭＳ Ｐゴシック" panose="020B0600070205080204" pitchFamily="34" charset="-128"/>
              </a:rPr>
              <a:t>QoS</a:t>
            </a:r>
            <a:r>
              <a:rPr lang="en-US" altLang="en-US" dirty="0">
                <a:ea typeface="ＭＳ Ｐゴシック" panose="020B0600070205080204" pitchFamily="34" charset="-128"/>
              </a:rPr>
              <a:t> to different threads in a shared cache?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Should cache management algorithms be aware of threads?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should space be allocated to threads in a shared cache?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3955" name="Slide Number Placeholder 3">
            <a:extLst>
              <a:ext uri="{FF2B5EF4-FFF2-40B4-BE49-F238E27FC236}">
                <a16:creationId xmlns:a16="http://schemas.microsoft.com/office/drawing/2014/main" id="{129719B7-C950-C743-B805-6671882DA8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3576236-E578-2449-BC66-E93C06966B05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15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Title 1">
            <a:extLst>
              <a:ext uri="{FF2B5EF4-FFF2-40B4-BE49-F238E27FC236}">
                <a16:creationId xmlns:a16="http://schemas.microsoft.com/office/drawing/2014/main" id="{B52B3FD7-B48E-C648-AF68-01C319321C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Concept and 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3D295-5FAD-7E43-8370-769DBACD73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Instead of dedicating a hardware resource to a hardware context, allow multiple contexts to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Example resources: functional units, pipeline, caches, buses, memory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Why?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Resource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improves utilization/efficiency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 throughput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a resource is left idle by one thread, another thread can use it; no need to replicate shared data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Reduces communication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For example, data shared between multiple threads can be kept in the same cache in multithreaded processors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Compatible with the shared memory programming model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6003" name="Slide Number Placeholder 3">
            <a:extLst>
              <a:ext uri="{FF2B5EF4-FFF2-40B4-BE49-F238E27FC236}">
                <a16:creationId xmlns:a16="http://schemas.microsoft.com/office/drawing/2014/main" id="{FFE3F9FA-0DF2-9149-AE84-DF8A024324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4141715-CD8F-4D4F-A2FD-F3B4D166C82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Title 1">
            <a:extLst>
              <a:ext uri="{FF2B5EF4-FFF2-40B4-BE49-F238E27FC236}">
                <a16:creationId xmlns:a16="http://schemas.microsoft.com/office/drawing/2014/main" id="{7D97BC46-DC34-8C43-A61A-CDB258514C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Disadvantages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0AD66-9212-0A4C-8541-7BD3F3656D9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Resource sharing results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contention for resources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the resource is not idle, another thread cannot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If space is occupied by one thread, another thread needs to re-occupy it 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Sometimes reduces each or some thread</a:t>
            </a:r>
            <a:r>
              <a:rPr lang="ja-JP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 performance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	- Thread performance can be worse than when it is run alone 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Eliminates performance isolation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inconsistent performance across runs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Thread performance depends on co-executing threads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Uncontrolled (free-for-all)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degrades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QoS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Causes unfairness, starvation</a:t>
            </a:r>
          </a:p>
          <a:p>
            <a:pPr>
              <a:buFont typeface="Wingdings" pitchFamily="2" charset="2"/>
              <a:buNone/>
            </a:pPr>
            <a:endParaRPr lang="en-US" altLang="en-US" sz="1600" dirty="0">
              <a:ea typeface="ＭＳ Ｐゴシック" panose="020B0600070205080204" pitchFamily="34" charset="-128"/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Need to efficiently and fairly utilize shared resources</a:t>
            </a:r>
          </a:p>
        </p:txBody>
      </p:sp>
      <p:sp>
        <p:nvSpPr>
          <p:cNvPr id="257027" name="Slide Number Placeholder 3">
            <a:extLst>
              <a:ext uri="{FF2B5EF4-FFF2-40B4-BE49-F238E27FC236}">
                <a16:creationId xmlns:a16="http://schemas.microsoft.com/office/drawing/2014/main" id="{492A8E6E-9AC0-7C43-BEC6-C5615E88DD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DDB8A29-0F96-5A4A-A630-02DEC368C4D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  <p:extLst>
      <p:ext uri="{BB962C8B-B14F-4D97-AF65-F5344CB8AC3E}">
        <p14:creationId xmlns:p14="http://schemas.microsoft.com/office/powerpoint/2010/main" val="151045509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8.1-8.3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Refresh: P&amp;P Chapter 3.5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Recommended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An early cache paper by Maurice Wilkes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Wilkes,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IEEE Trans. On Electronic Computers, 1965. 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Title 1">
            <a:extLst>
              <a:ext uri="{FF2B5EF4-FFF2-40B4-BE49-F238E27FC236}">
                <a16:creationId xmlns:a16="http://schemas.microsoft.com/office/drawing/2014/main" id="{4F233A2F-5590-1A4E-B780-787B02ED69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Shared Caches Between Cores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B4CF2-47C1-BA4E-9B65-8ED293AAF9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Advantages: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High effective capacity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Dynamic partitioning </a:t>
            </a:r>
            <a:r>
              <a:rPr lang="en-US" altLang="en-US" sz="1800" dirty="0">
                <a:ea typeface="ＭＳ Ｐゴシック" panose="020B0600070205080204" pitchFamily="34" charset="-128"/>
              </a:rPr>
              <a:t>of available cache space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No fragmentation due to static partitioning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If one core does not utilize some space, another core can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Easier to maintain coherence (a cache block is in a single location)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Disadvantages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Slower access (cache not tightly coupled with the core)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Cores incur </a:t>
            </a:r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conflict misses due to other cores</a:t>
            </a:r>
            <a:r>
              <a:rPr lang="ja-JP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accesses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Misses due to inter-core interference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Some cores can destroy the hit rates of other cores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Guaranteeing a minimum level of service (or fairness) to each core is harder (how much space, how much bandwidth?)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9075" name="Slide Number Placeholder 3">
            <a:extLst>
              <a:ext uri="{FF2B5EF4-FFF2-40B4-BE49-F238E27FC236}">
                <a16:creationId xmlns:a16="http://schemas.microsoft.com/office/drawing/2014/main" id="{1870C7A5-25E1-304B-856D-3E1A74910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84913D5-510A-0840-831F-04915800CA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Example: Problem with Shared Caches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30EC3-D64D-CA49-B337-670CCF666B18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53252" name="Rectangle 18"/>
          <p:cNvSpPr>
            <a:spLocks noChangeArrowheads="1"/>
          </p:cNvSpPr>
          <p:nvPr/>
        </p:nvSpPr>
        <p:spPr bwMode="auto">
          <a:xfrm>
            <a:off x="1219200" y="3124200"/>
            <a:ext cx="4876800" cy="838200"/>
          </a:xfrm>
          <a:prstGeom prst="rect">
            <a:avLst/>
          </a:prstGeom>
          <a:solidFill>
            <a:srgbClr val="33CCFF"/>
          </a:solidFill>
          <a:ln w="25400">
            <a:solidFill>
              <a:srgbClr val="33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3" name="Rectangle 2"/>
          <p:cNvSpPr>
            <a:spLocks noChangeArrowheads="1"/>
          </p:cNvSpPr>
          <p:nvPr/>
        </p:nvSpPr>
        <p:spPr bwMode="auto">
          <a:xfrm>
            <a:off x="1219200" y="3124200"/>
            <a:ext cx="6705600" cy="838200"/>
          </a:xfrm>
          <a:prstGeom prst="rect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L2 $</a:t>
            </a:r>
          </a:p>
        </p:txBody>
      </p:sp>
      <p:sp>
        <p:nvSpPr>
          <p:cNvPr id="53254" name="Rectangle 4"/>
          <p:cNvSpPr>
            <a:spLocks noChangeArrowheads="1"/>
          </p:cNvSpPr>
          <p:nvPr/>
        </p:nvSpPr>
        <p:spPr bwMode="auto">
          <a:xfrm>
            <a:off x="1295400" y="2286000"/>
            <a:ext cx="2209800" cy="381000"/>
          </a:xfrm>
          <a:prstGeom prst="rect">
            <a:avLst/>
          </a:prstGeom>
          <a:solidFill>
            <a:srgbClr val="33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3255" name="AutoShape 5"/>
          <p:cNvSpPr>
            <a:spLocks noChangeArrowheads="1"/>
          </p:cNvSpPr>
          <p:nvPr/>
        </p:nvSpPr>
        <p:spPr bwMode="auto">
          <a:xfrm>
            <a:off x="23352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6" name="AutoShape 6"/>
          <p:cNvSpPr>
            <a:spLocks noChangeArrowheads="1"/>
          </p:cNvSpPr>
          <p:nvPr/>
        </p:nvSpPr>
        <p:spPr bwMode="auto">
          <a:xfrm>
            <a:off x="66405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7" name="Text Box 7"/>
          <p:cNvSpPr txBox="1">
            <a:spLocks noChangeArrowheads="1"/>
          </p:cNvSpPr>
          <p:nvPr/>
        </p:nvSpPr>
        <p:spPr bwMode="auto">
          <a:xfrm>
            <a:off x="4159250" y="4191000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……</a:t>
            </a:r>
          </a:p>
        </p:txBody>
      </p:sp>
      <p:sp>
        <p:nvSpPr>
          <p:cNvPr id="53258" name="Rectangle 8"/>
          <p:cNvSpPr>
            <a:spLocks noChangeArrowheads="1"/>
          </p:cNvSpPr>
          <p:nvPr/>
        </p:nvSpPr>
        <p:spPr bwMode="auto">
          <a:xfrm>
            <a:off x="990600" y="1143000"/>
            <a:ext cx="7162800" cy="3733800"/>
          </a:xfrm>
          <a:prstGeom prst="rect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9" name="AutoShape 9"/>
          <p:cNvSpPr>
            <a:spLocks noChangeArrowheads="1"/>
          </p:cNvSpPr>
          <p:nvPr/>
        </p:nvSpPr>
        <p:spPr bwMode="auto">
          <a:xfrm>
            <a:off x="23241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60" name="AutoShape 10"/>
          <p:cNvSpPr>
            <a:spLocks noChangeArrowheads="1"/>
          </p:cNvSpPr>
          <p:nvPr/>
        </p:nvSpPr>
        <p:spPr bwMode="auto">
          <a:xfrm>
            <a:off x="66294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61" name="AutoShape 11"/>
          <p:cNvSpPr>
            <a:spLocks noChangeArrowheads="1"/>
          </p:cNvSpPr>
          <p:nvPr/>
        </p:nvSpPr>
        <p:spPr bwMode="auto">
          <a:xfrm>
            <a:off x="12954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1</a:t>
            </a:r>
          </a:p>
        </p:txBody>
      </p:sp>
      <p:sp>
        <p:nvSpPr>
          <p:cNvPr id="53262" name="Rectangle 12"/>
          <p:cNvSpPr>
            <a:spLocks noChangeArrowheads="1"/>
          </p:cNvSpPr>
          <p:nvPr/>
        </p:nvSpPr>
        <p:spPr bwMode="auto">
          <a:xfrm>
            <a:off x="5638800" y="2286000"/>
            <a:ext cx="2209800" cy="381000"/>
          </a:xfrm>
          <a:prstGeom prst="rect">
            <a:avLst/>
          </a:prstGeom>
          <a:solidFill>
            <a:srgbClr val="FFFFFF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3263" name="AutoShape 13"/>
          <p:cNvSpPr>
            <a:spLocks noChangeArrowheads="1"/>
          </p:cNvSpPr>
          <p:nvPr/>
        </p:nvSpPr>
        <p:spPr bwMode="auto">
          <a:xfrm>
            <a:off x="56388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2</a:t>
            </a:r>
          </a:p>
        </p:txBody>
      </p:sp>
      <p:sp>
        <p:nvSpPr>
          <p:cNvPr id="53264" name="AutoShape 14"/>
          <p:cNvSpPr>
            <a:spLocks noChangeArrowheads="1"/>
          </p:cNvSpPr>
          <p:nvPr/>
        </p:nvSpPr>
        <p:spPr bwMode="auto">
          <a:xfrm>
            <a:off x="4543425" y="40719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3429000" y="1371600"/>
            <a:ext cx="801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Times New Roman" charset="0"/>
              </a:rPr>
              <a:t>←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t1</a:t>
            </a:r>
          </a:p>
        </p:txBody>
      </p:sp>
      <p:sp>
        <p:nvSpPr>
          <p:cNvPr id="2" name="Rectangle 1"/>
          <p:cNvSpPr/>
          <p:nvPr/>
        </p:nvSpPr>
        <p:spPr>
          <a:xfrm>
            <a:off x="21602" y="5805264"/>
            <a:ext cx="8798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Kim et al.,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Fair Cache Sharing and Partitioning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in a Chip Multiprocessor Architecture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,” PACT 2004.</a:t>
            </a:r>
          </a:p>
        </p:txBody>
      </p:sp>
    </p:spTree>
    <p:extLst>
      <p:ext uri="{BB962C8B-B14F-4D97-AF65-F5344CB8AC3E}">
        <p14:creationId xmlns:p14="http://schemas.microsoft.com/office/powerpoint/2010/main" val="209738102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Example: Problem with Shared Caches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7670A2-2A89-464F-8182-C86F7CFB154B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54276" name="AutoShape 7"/>
          <p:cNvSpPr>
            <a:spLocks noChangeArrowheads="1"/>
          </p:cNvSpPr>
          <p:nvPr/>
        </p:nvSpPr>
        <p:spPr bwMode="auto">
          <a:xfrm>
            <a:off x="2333625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77" name="AutoShape 11"/>
          <p:cNvSpPr>
            <a:spLocks noChangeArrowheads="1"/>
          </p:cNvSpPr>
          <p:nvPr/>
        </p:nvSpPr>
        <p:spPr bwMode="auto">
          <a:xfrm>
            <a:off x="2322513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78" name="Rectangle 13"/>
          <p:cNvSpPr>
            <a:spLocks noChangeArrowheads="1"/>
          </p:cNvSpPr>
          <p:nvPr/>
        </p:nvSpPr>
        <p:spPr bwMode="auto">
          <a:xfrm>
            <a:off x="1295400" y="2286000"/>
            <a:ext cx="2209800" cy="381000"/>
          </a:xfrm>
          <a:prstGeom prst="rect">
            <a:avLst/>
          </a:prstGeom>
          <a:solidFill>
            <a:srgbClr val="FFFFFF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4279" name="AutoShape 14"/>
          <p:cNvSpPr>
            <a:spLocks noChangeArrowheads="1"/>
          </p:cNvSpPr>
          <p:nvPr/>
        </p:nvSpPr>
        <p:spPr bwMode="auto">
          <a:xfrm>
            <a:off x="12954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1</a:t>
            </a:r>
          </a:p>
        </p:txBody>
      </p:sp>
      <p:sp>
        <p:nvSpPr>
          <p:cNvPr id="54280" name="Rectangle 17"/>
          <p:cNvSpPr>
            <a:spLocks noChangeArrowheads="1"/>
          </p:cNvSpPr>
          <p:nvPr/>
        </p:nvSpPr>
        <p:spPr bwMode="auto">
          <a:xfrm>
            <a:off x="5638800" y="2286000"/>
            <a:ext cx="2209800" cy="381000"/>
          </a:xfrm>
          <a:prstGeom prst="rect">
            <a:avLst/>
          </a:prstGeom>
          <a:solidFill>
            <a:srgbClr val="FF66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4281" name="AutoShape 18"/>
          <p:cNvSpPr>
            <a:spLocks noChangeArrowheads="1"/>
          </p:cNvSpPr>
          <p:nvPr/>
        </p:nvSpPr>
        <p:spPr bwMode="auto">
          <a:xfrm>
            <a:off x="66405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2" name="AutoShape 19"/>
          <p:cNvSpPr>
            <a:spLocks noChangeArrowheads="1"/>
          </p:cNvSpPr>
          <p:nvPr/>
        </p:nvSpPr>
        <p:spPr bwMode="auto">
          <a:xfrm>
            <a:off x="66294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3" name="AutoShape 20"/>
          <p:cNvSpPr>
            <a:spLocks noChangeArrowheads="1"/>
          </p:cNvSpPr>
          <p:nvPr/>
        </p:nvSpPr>
        <p:spPr bwMode="auto">
          <a:xfrm>
            <a:off x="56388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2</a:t>
            </a:r>
          </a:p>
        </p:txBody>
      </p:sp>
      <p:sp>
        <p:nvSpPr>
          <p:cNvPr id="54284" name="Rectangle 2"/>
          <p:cNvSpPr>
            <a:spLocks noChangeArrowheads="1"/>
          </p:cNvSpPr>
          <p:nvPr/>
        </p:nvSpPr>
        <p:spPr bwMode="auto">
          <a:xfrm>
            <a:off x="3048000" y="3124200"/>
            <a:ext cx="4876800" cy="838200"/>
          </a:xfrm>
          <a:prstGeom prst="rect">
            <a:avLst/>
          </a:prstGeom>
          <a:solidFill>
            <a:srgbClr val="FF6600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5" name="Rectangle 3"/>
          <p:cNvSpPr>
            <a:spLocks noChangeArrowheads="1"/>
          </p:cNvSpPr>
          <p:nvPr/>
        </p:nvSpPr>
        <p:spPr bwMode="auto">
          <a:xfrm>
            <a:off x="1219200" y="3124200"/>
            <a:ext cx="6705600" cy="838200"/>
          </a:xfrm>
          <a:prstGeom prst="rect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L2 $</a:t>
            </a:r>
          </a:p>
        </p:txBody>
      </p:sp>
      <p:sp>
        <p:nvSpPr>
          <p:cNvPr id="54286" name="Text Box 8"/>
          <p:cNvSpPr txBox="1">
            <a:spLocks noChangeArrowheads="1"/>
          </p:cNvSpPr>
          <p:nvPr/>
        </p:nvSpPr>
        <p:spPr bwMode="auto">
          <a:xfrm>
            <a:off x="4159250" y="4191000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……</a:t>
            </a:r>
          </a:p>
        </p:txBody>
      </p:sp>
      <p:sp>
        <p:nvSpPr>
          <p:cNvPr id="54287" name="Rectangle 9"/>
          <p:cNvSpPr>
            <a:spLocks noChangeArrowheads="1"/>
          </p:cNvSpPr>
          <p:nvPr/>
        </p:nvSpPr>
        <p:spPr bwMode="auto">
          <a:xfrm>
            <a:off x="990600" y="1143000"/>
            <a:ext cx="7162800" cy="3733800"/>
          </a:xfrm>
          <a:prstGeom prst="rect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8" name="AutoShape 15"/>
          <p:cNvSpPr>
            <a:spLocks noChangeArrowheads="1"/>
          </p:cNvSpPr>
          <p:nvPr/>
        </p:nvSpPr>
        <p:spPr bwMode="auto">
          <a:xfrm>
            <a:off x="4543425" y="40719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9" name="Text Box 16"/>
          <p:cNvSpPr txBox="1">
            <a:spLocks noChangeArrowheads="1"/>
          </p:cNvSpPr>
          <p:nvPr/>
        </p:nvSpPr>
        <p:spPr bwMode="auto">
          <a:xfrm>
            <a:off x="4913313" y="1371600"/>
            <a:ext cx="801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t2→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1602" y="5805264"/>
            <a:ext cx="8798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Kim et al.,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Fair Cache Sharing and Partitioning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in a Chip Multiprocessor Architecture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,” PACT 2004.</a:t>
            </a:r>
          </a:p>
        </p:txBody>
      </p:sp>
    </p:spTree>
    <p:extLst>
      <p:ext uri="{BB962C8B-B14F-4D97-AF65-F5344CB8AC3E}">
        <p14:creationId xmlns:p14="http://schemas.microsoft.com/office/powerpoint/2010/main" val="172243410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Example: Problem with Shared Caches</a:t>
            </a:r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414E6D-8A6F-2F44-A2E6-01319FDED51E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55300" name="Rectangle 22"/>
          <p:cNvSpPr>
            <a:spLocks noChangeArrowheads="1"/>
          </p:cNvSpPr>
          <p:nvPr/>
        </p:nvSpPr>
        <p:spPr bwMode="auto">
          <a:xfrm>
            <a:off x="1219200" y="3124200"/>
            <a:ext cx="4419600" cy="838200"/>
          </a:xfrm>
          <a:prstGeom prst="rect">
            <a:avLst/>
          </a:prstGeom>
          <a:solidFill>
            <a:srgbClr val="33CCFF"/>
          </a:solidFill>
          <a:ln w="25400">
            <a:solidFill>
              <a:srgbClr val="33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1" name="Rectangle 20"/>
          <p:cNvSpPr>
            <a:spLocks noChangeArrowheads="1"/>
          </p:cNvSpPr>
          <p:nvPr/>
        </p:nvSpPr>
        <p:spPr bwMode="auto">
          <a:xfrm>
            <a:off x="5638800" y="3124200"/>
            <a:ext cx="2286000" cy="838200"/>
          </a:xfrm>
          <a:prstGeom prst="rect">
            <a:avLst/>
          </a:prstGeom>
          <a:solidFill>
            <a:srgbClr val="FF6600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2" name="Rectangle 15"/>
          <p:cNvSpPr>
            <a:spLocks noChangeArrowheads="1"/>
          </p:cNvSpPr>
          <p:nvPr/>
        </p:nvSpPr>
        <p:spPr bwMode="auto">
          <a:xfrm>
            <a:off x="1295400" y="2286000"/>
            <a:ext cx="2209800" cy="381000"/>
          </a:xfrm>
          <a:prstGeom prst="rect">
            <a:avLst/>
          </a:prstGeom>
          <a:solidFill>
            <a:srgbClr val="33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5303" name="Rectangle 2"/>
          <p:cNvSpPr>
            <a:spLocks noChangeArrowheads="1"/>
          </p:cNvSpPr>
          <p:nvPr/>
        </p:nvSpPr>
        <p:spPr bwMode="auto">
          <a:xfrm>
            <a:off x="1219200" y="3124200"/>
            <a:ext cx="6705600" cy="838200"/>
          </a:xfrm>
          <a:prstGeom prst="rect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L2 $</a:t>
            </a:r>
          </a:p>
        </p:txBody>
      </p:sp>
      <p:sp>
        <p:nvSpPr>
          <p:cNvPr id="55304" name="AutoShape 5"/>
          <p:cNvSpPr>
            <a:spLocks noChangeArrowheads="1"/>
          </p:cNvSpPr>
          <p:nvPr/>
        </p:nvSpPr>
        <p:spPr bwMode="auto">
          <a:xfrm>
            <a:off x="23352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5" name="AutoShape 6"/>
          <p:cNvSpPr>
            <a:spLocks noChangeArrowheads="1"/>
          </p:cNvSpPr>
          <p:nvPr/>
        </p:nvSpPr>
        <p:spPr bwMode="auto">
          <a:xfrm>
            <a:off x="6638925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6" name="Text Box 7"/>
          <p:cNvSpPr txBox="1">
            <a:spLocks noChangeArrowheads="1"/>
          </p:cNvSpPr>
          <p:nvPr/>
        </p:nvSpPr>
        <p:spPr bwMode="auto">
          <a:xfrm>
            <a:off x="4159250" y="4191000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……</a:t>
            </a:r>
          </a:p>
        </p:txBody>
      </p:sp>
      <p:sp>
        <p:nvSpPr>
          <p:cNvPr id="55307" name="Rectangle 8"/>
          <p:cNvSpPr>
            <a:spLocks noChangeArrowheads="1"/>
          </p:cNvSpPr>
          <p:nvPr/>
        </p:nvSpPr>
        <p:spPr bwMode="auto">
          <a:xfrm>
            <a:off x="990600" y="1143000"/>
            <a:ext cx="7162800" cy="3733800"/>
          </a:xfrm>
          <a:prstGeom prst="rect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8" name="AutoShape 9"/>
          <p:cNvSpPr>
            <a:spLocks noChangeArrowheads="1"/>
          </p:cNvSpPr>
          <p:nvPr/>
        </p:nvSpPr>
        <p:spPr bwMode="auto">
          <a:xfrm>
            <a:off x="23241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9" name="AutoShape 10"/>
          <p:cNvSpPr>
            <a:spLocks noChangeArrowheads="1"/>
          </p:cNvSpPr>
          <p:nvPr/>
        </p:nvSpPr>
        <p:spPr bwMode="auto">
          <a:xfrm>
            <a:off x="6627813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10" name="AutoShape 11"/>
          <p:cNvSpPr>
            <a:spLocks noChangeArrowheads="1"/>
          </p:cNvSpPr>
          <p:nvPr/>
        </p:nvSpPr>
        <p:spPr bwMode="auto">
          <a:xfrm>
            <a:off x="12954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1</a:t>
            </a:r>
          </a:p>
        </p:txBody>
      </p:sp>
      <p:sp>
        <p:nvSpPr>
          <p:cNvPr id="55311" name="AutoShape 12"/>
          <p:cNvSpPr>
            <a:spLocks noChangeArrowheads="1"/>
          </p:cNvSpPr>
          <p:nvPr/>
        </p:nvSpPr>
        <p:spPr bwMode="auto">
          <a:xfrm>
            <a:off x="56388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2</a:t>
            </a:r>
          </a:p>
        </p:txBody>
      </p:sp>
      <p:sp>
        <p:nvSpPr>
          <p:cNvPr id="55312" name="AutoShape 14"/>
          <p:cNvSpPr>
            <a:spLocks noChangeArrowheads="1"/>
          </p:cNvSpPr>
          <p:nvPr/>
        </p:nvSpPr>
        <p:spPr bwMode="auto">
          <a:xfrm>
            <a:off x="4543425" y="40719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13" name="Text Box 16"/>
          <p:cNvSpPr txBox="1">
            <a:spLocks noChangeArrowheads="1"/>
          </p:cNvSpPr>
          <p:nvPr/>
        </p:nvSpPr>
        <p:spPr bwMode="auto">
          <a:xfrm>
            <a:off x="3429000" y="1371600"/>
            <a:ext cx="801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Times New Roman" charset="0"/>
              </a:rPr>
              <a:t>←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t1</a:t>
            </a:r>
          </a:p>
        </p:txBody>
      </p:sp>
      <p:sp>
        <p:nvSpPr>
          <p:cNvPr id="55314" name="Rectangle 19"/>
          <p:cNvSpPr>
            <a:spLocks noChangeArrowheads="1"/>
          </p:cNvSpPr>
          <p:nvPr/>
        </p:nvSpPr>
        <p:spPr bwMode="auto">
          <a:xfrm>
            <a:off x="5638800" y="2286000"/>
            <a:ext cx="2209800" cy="381000"/>
          </a:xfrm>
          <a:prstGeom prst="rect">
            <a:avLst/>
          </a:prstGeom>
          <a:solidFill>
            <a:srgbClr val="FF66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5315" name="Text Box 21"/>
          <p:cNvSpPr txBox="1">
            <a:spLocks noChangeArrowheads="1"/>
          </p:cNvSpPr>
          <p:nvPr/>
        </p:nvSpPr>
        <p:spPr bwMode="auto">
          <a:xfrm>
            <a:off x="4913313" y="1371600"/>
            <a:ext cx="801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t2→</a:t>
            </a:r>
          </a:p>
        </p:txBody>
      </p:sp>
      <p:sp>
        <p:nvSpPr>
          <p:cNvPr id="55316" name="AutoShape 27"/>
          <p:cNvSpPr>
            <a:spLocks noChangeArrowheads="1"/>
          </p:cNvSpPr>
          <p:nvPr/>
        </p:nvSpPr>
        <p:spPr bwMode="auto">
          <a:xfrm>
            <a:off x="304800" y="4725144"/>
            <a:ext cx="8610600" cy="5334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t2’s throughput c</a:t>
            </a:r>
            <a:r>
              <a:rPr lang="en-US" altLang="ko-KR" dirty="0">
                <a:solidFill>
                  <a:srgbClr val="000000"/>
                </a:solidFill>
                <a:latin typeface="Tahoma"/>
                <a:ea typeface=""/>
              </a:rPr>
              <a:t>an be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 significantly reduced due to unfair cache sharing.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1602" y="5805264"/>
            <a:ext cx="8798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Kim et al.,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Fair Cache Sharing and Partitioning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in a Chip Multiprocessor Architecture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,” PACT 2004.</a:t>
            </a:r>
          </a:p>
        </p:txBody>
      </p:sp>
    </p:spTree>
    <p:extLst>
      <p:ext uri="{BB962C8B-B14F-4D97-AF65-F5344CB8AC3E}">
        <p14:creationId xmlns:p14="http://schemas.microsoft.com/office/powerpoint/2010/main" val="220633539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sz="3800" dirty="0"/>
              <a:t>Memory System: A </a:t>
            </a:r>
            <a:r>
              <a:rPr lang="en-US" sz="3800" b="1" i="1" dirty="0"/>
              <a:t>Shared Resource </a:t>
            </a:r>
            <a:r>
              <a:rPr lang="en-US" sz="3800" dirty="0"/>
              <a:t>View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19372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74598C-5A2F-5E46-8E0D-A0FDA29590CD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</a:endParaRPr>
          </a:p>
        </p:txBody>
      </p: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964377" y="1019268"/>
            <a:ext cx="22860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7" name="Picture 6" descr="many-core3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624" y="977993"/>
            <a:ext cx="614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" descr="http://i.ehow.com/images/a04/ac/qb/format-hard-drive-xp-800X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3856">
            <a:off x="7195612" y="2336922"/>
            <a:ext cx="21240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1"/>
          <p:cNvSpPr>
            <a:spLocks noChangeShapeType="1"/>
          </p:cNvSpPr>
          <p:nvPr/>
        </p:nvSpPr>
        <p:spPr bwMode="auto">
          <a:xfrm>
            <a:off x="6584424" y="3381497"/>
            <a:ext cx="1044575" cy="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lIns="64008" tIns="32004" rIns="64008" bIns="32004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-107" charset="0"/>
              <a:ea typeface="Arial" pitchFamily="-107" charset="0"/>
              <a:cs typeface="Arial" pitchFamily="-107" charset="0"/>
            </a:endParaRPr>
          </a:p>
        </p:txBody>
      </p:sp>
      <p:sp>
        <p:nvSpPr>
          <p:cNvPr id="10" name="Text Box 24" descr="90%"/>
          <p:cNvSpPr txBox="1">
            <a:spLocks noChangeArrowheads="1"/>
          </p:cNvSpPr>
          <p:nvPr/>
        </p:nvSpPr>
        <p:spPr bwMode="auto">
          <a:xfrm>
            <a:off x="7628440" y="4100634"/>
            <a:ext cx="937743" cy="3416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4008" tIns="32004" rIns="64008" bIns="3200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Storage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6021288"/>
            <a:ext cx="8654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Most of the system is a shared resource, storing and moving data </a:t>
            </a:r>
          </a:p>
        </p:txBody>
      </p:sp>
    </p:spTree>
    <p:extLst>
      <p:ext uri="{BB962C8B-B14F-4D97-AF65-F5344CB8AC3E}">
        <p14:creationId xmlns:p14="http://schemas.microsoft.com/office/powerpoint/2010/main" val="128553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4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/>
            <a:r>
              <a:rPr lang="en-US" altLang="en-US" sz="4400">
                <a:ea typeface="ＭＳ Ｐゴシック" charset="-128"/>
              </a:rPr>
              <a:t>Cache Coherence</a:t>
            </a:r>
          </a:p>
        </p:txBody>
      </p:sp>
    </p:spTree>
    <p:extLst>
      <p:ext uri="{BB962C8B-B14F-4D97-AF65-F5344CB8AC3E}">
        <p14:creationId xmlns:p14="http://schemas.microsoft.com/office/powerpoint/2010/main" val="34308872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Cache Coherence 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Basic question: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If multiple processors cache the same block, how do they ensure they all see a consistent state?</a:t>
            </a:r>
          </a:p>
        </p:txBody>
      </p:sp>
      <p:sp>
        <p:nvSpPr>
          <p:cNvPr id="93188" name="Oval 3"/>
          <p:cNvSpPr>
            <a:spLocks noChangeArrowheads="1"/>
          </p:cNvSpPr>
          <p:nvPr/>
        </p:nvSpPr>
        <p:spPr bwMode="auto">
          <a:xfrm>
            <a:off x="5422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5346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0" name="Line 5"/>
          <p:cNvSpPr>
            <a:spLocks noChangeShapeType="1"/>
          </p:cNvSpPr>
          <p:nvPr/>
        </p:nvSpPr>
        <p:spPr bwMode="auto">
          <a:xfrm>
            <a:off x="5797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1" name="Line 6"/>
          <p:cNvSpPr>
            <a:spLocks noChangeShapeType="1"/>
          </p:cNvSpPr>
          <p:nvPr/>
        </p:nvSpPr>
        <p:spPr bwMode="auto">
          <a:xfrm>
            <a:off x="5797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2" name="Oval 7"/>
          <p:cNvSpPr>
            <a:spLocks noChangeArrowheads="1"/>
          </p:cNvSpPr>
          <p:nvPr/>
        </p:nvSpPr>
        <p:spPr bwMode="auto">
          <a:xfrm>
            <a:off x="2755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3" name="Rectangle 8"/>
          <p:cNvSpPr>
            <a:spLocks noChangeArrowheads="1"/>
          </p:cNvSpPr>
          <p:nvPr/>
        </p:nvSpPr>
        <p:spPr bwMode="auto">
          <a:xfrm>
            <a:off x="2679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3130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3130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Rectangle 11"/>
          <p:cNvSpPr>
            <a:spLocks noChangeArrowheads="1"/>
          </p:cNvSpPr>
          <p:nvPr/>
        </p:nvSpPr>
        <p:spPr bwMode="auto">
          <a:xfrm>
            <a:off x="2838450" y="51308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7" name="Rectangle 12"/>
          <p:cNvSpPr>
            <a:spLocks noChangeArrowheads="1"/>
          </p:cNvSpPr>
          <p:nvPr/>
        </p:nvSpPr>
        <p:spPr bwMode="auto">
          <a:xfrm>
            <a:off x="3441700" y="5634037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8" name="Rectangle 13"/>
          <p:cNvSpPr>
            <a:spLocks noChangeArrowheads="1"/>
          </p:cNvSpPr>
          <p:nvPr/>
        </p:nvSpPr>
        <p:spPr bwMode="auto">
          <a:xfrm>
            <a:off x="2887663" y="2201862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3199" name="Rectangle 14"/>
          <p:cNvSpPr>
            <a:spLocks noChangeArrowheads="1"/>
          </p:cNvSpPr>
          <p:nvPr/>
        </p:nvSpPr>
        <p:spPr bwMode="auto">
          <a:xfrm>
            <a:off x="5554663" y="2200275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3200" name="Rectangle 15"/>
          <p:cNvSpPr>
            <a:spLocks noChangeArrowheads="1"/>
          </p:cNvSpPr>
          <p:nvPr/>
        </p:nvSpPr>
        <p:spPr bwMode="auto">
          <a:xfrm>
            <a:off x="3192463" y="5478462"/>
            <a:ext cx="29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3201" name="AutoShape 16"/>
          <p:cNvSpPr>
            <a:spLocks noChangeArrowheads="1"/>
          </p:cNvSpPr>
          <p:nvPr/>
        </p:nvSpPr>
        <p:spPr bwMode="auto">
          <a:xfrm>
            <a:off x="2527300" y="41338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2" name="Rectangle 17"/>
          <p:cNvSpPr>
            <a:spLocks noChangeArrowheads="1"/>
          </p:cNvSpPr>
          <p:nvPr/>
        </p:nvSpPr>
        <p:spPr bwMode="auto">
          <a:xfrm>
            <a:off x="3116263" y="4257675"/>
            <a:ext cx="26447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3203" name="Line 18"/>
          <p:cNvSpPr>
            <a:spLocks noChangeShapeType="1"/>
          </p:cNvSpPr>
          <p:nvPr/>
        </p:nvSpPr>
        <p:spPr bwMode="auto">
          <a:xfrm>
            <a:off x="4425950" y="47434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4" name="Rectangle 19"/>
          <p:cNvSpPr>
            <a:spLocks noChangeArrowheads="1"/>
          </p:cNvSpPr>
          <p:nvPr/>
        </p:nvSpPr>
        <p:spPr bwMode="auto">
          <a:xfrm>
            <a:off x="3725863" y="5934075"/>
            <a:ext cx="156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3205" name="TextBox 21"/>
          <p:cNvSpPr txBox="1">
            <a:spLocks noChangeArrowheads="1"/>
          </p:cNvSpPr>
          <p:nvPr/>
        </p:nvSpPr>
        <p:spPr bwMode="auto">
          <a:xfrm>
            <a:off x="3516313" y="5329237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35508301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4212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3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4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5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6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7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8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9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0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1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2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4223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4224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4225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6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4227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8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4229" name="Rectangle 22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4230" name="Rectangle 23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31" name="TextBox 23"/>
          <p:cNvSpPr txBox="1">
            <a:spLocks noChangeArrowheads="1"/>
          </p:cNvSpPr>
          <p:nvPr/>
        </p:nvSpPr>
        <p:spPr bwMode="auto">
          <a:xfrm>
            <a:off x="3552381" y="49339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4232" name="TextBox 24"/>
          <p:cNvSpPr txBox="1">
            <a:spLocks noChangeArrowheads="1"/>
          </p:cNvSpPr>
          <p:nvPr/>
        </p:nvSpPr>
        <p:spPr bwMode="auto">
          <a:xfrm>
            <a:off x="5455793" y="259715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58551552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5236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7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8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9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0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1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2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3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4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5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6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5247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5248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5249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0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5251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2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5253" name="Rectangle 20"/>
          <p:cNvSpPr>
            <a:spLocks noChangeArrowheads="1"/>
          </p:cNvSpPr>
          <p:nvPr/>
        </p:nvSpPr>
        <p:spPr bwMode="auto">
          <a:xfrm>
            <a:off x="763143" y="2613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5254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5255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6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7" name="TextBox 25"/>
          <p:cNvSpPr txBox="1">
            <a:spLocks noChangeArrowheads="1"/>
          </p:cNvSpPr>
          <p:nvPr/>
        </p:nvSpPr>
        <p:spPr bwMode="auto">
          <a:xfrm>
            <a:off x="3525393" y="495300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8" name="TextBox 26"/>
          <p:cNvSpPr txBox="1">
            <a:spLocks noChangeArrowheads="1"/>
          </p:cNvSpPr>
          <p:nvPr/>
        </p:nvSpPr>
        <p:spPr bwMode="auto">
          <a:xfrm>
            <a:off x="2826893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9" name="TextBox 27"/>
          <p:cNvSpPr txBox="1">
            <a:spLocks noChangeArrowheads="1"/>
          </p:cNvSpPr>
          <p:nvPr/>
        </p:nvSpPr>
        <p:spPr bwMode="auto">
          <a:xfrm>
            <a:off x="5473256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92432524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6260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1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2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3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4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5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6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7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8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9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0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6271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6272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6273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4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6275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6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6277" name="Rectangle 20"/>
          <p:cNvSpPr>
            <a:spLocks noChangeArrowheads="1"/>
          </p:cNvSpPr>
          <p:nvPr/>
        </p:nvSpPr>
        <p:spPr bwMode="auto">
          <a:xfrm>
            <a:off x="763143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6278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6279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0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1" name="TextBox 25"/>
          <p:cNvSpPr txBox="1">
            <a:spLocks noChangeArrowheads="1"/>
          </p:cNvSpPr>
          <p:nvPr/>
        </p:nvSpPr>
        <p:spPr bwMode="auto">
          <a:xfrm>
            <a:off x="3552381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2" name="TextBox 26"/>
          <p:cNvSpPr txBox="1">
            <a:spLocks noChangeArrowheads="1"/>
          </p:cNvSpPr>
          <p:nvPr/>
        </p:nvSpPr>
        <p:spPr bwMode="auto">
          <a:xfrm>
            <a:off x="5482781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3" name="TextBox 27"/>
          <p:cNvSpPr txBox="1">
            <a:spLocks noChangeArrowheads="1"/>
          </p:cNvSpPr>
          <p:nvPr/>
        </p:nvSpPr>
        <p:spPr bwMode="auto">
          <a:xfrm>
            <a:off x="2817368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</p:spTree>
    <p:extLst>
      <p:ext uri="{BB962C8B-B14F-4D97-AF65-F5344CB8AC3E}">
        <p14:creationId xmlns:p14="http://schemas.microsoft.com/office/powerpoint/2010/main" val="28722085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86691543-15E9-1548-A371-F90877B9B9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Cache Structure</a:t>
            </a: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C20DEC91-5F15-EF45-BA55-C7CB5C53D6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973330-6274-2840-B449-11153AC7E4A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1860" name="TextBox 5">
            <a:extLst>
              <a:ext uri="{FF2B5EF4-FFF2-40B4-BE49-F238E27FC236}">
                <a16:creationId xmlns:a16="http://schemas.microsoft.com/office/drawing/2014/main" id="{A8930F8D-4FB7-3549-8928-09DF10E0F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8" y="2252663"/>
            <a:ext cx="10302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sp>
        <p:nvSpPr>
          <p:cNvPr id="121861" name="Rectangle 6">
            <a:extLst>
              <a:ext uri="{FF2B5EF4-FFF2-40B4-BE49-F238E27FC236}">
                <a16:creationId xmlns:a16="http://schemas.microsoft.com/office/drawing/2014/main" id="{DC091819-204E-2F44-B5B7-AD6638990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2" name="TextBox 7">
            <a:extLst>
              <a:ext uri="{FF2B5EF4-FFF2-40B4-BE49-F238E27FC236}">
                <a16:creationId xmlns:a16="http://schemas.microsoft.com/office/drawing/2014/main" id="{AFA84543-9EEE-E641-A14C-D3881B0DE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6938" y="2438400"/>
            <a:ext cx="1901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is the address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in the cache?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bookkeeping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3" name="Rectangle 8">
            <a:extLst>
              <a:ext uri="{FF2B5EF4-FFF2-40B4-BE49-F238E27FC236}">
                <a16:creationId xmlns:a16="http://schemas.microsoft.com/office/drawing/2014/main" id="{903EDBFD-0C7E-E743-B827-3CAD20731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4" name="TextBox 9">
            <a:extLst>
              <a:ext uri="{FF2B5EF4-FFF2-40B4-BE49-F238E27FC236}">
                <a16:creationId xmlns:a16="http://schemas.microsoft.com/office/drawing/2014/main" id="{93F5923F-41ED-954B-B43C-BF2A5A0B4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2428875"/>
            <a:ext cx="12874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(stores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blocks)</a:t>
            </a:r>
          </a:p>
        </p:txBody>
      </p:sp>
      <p:cxnSp>
        <p:nvCxnSpPr>
          <p:cNvPr id="121865" name="Straight Arrow Connector 11">
            <a:extLst>
              <a:ext uri="{FF2B5EF4-FFF2-40B4-BE49-F238E27FC236}">
                <a16:creationId xmlns:a16="http://schemas.microsoft.com/office/drawing/2014/main" id="{E6F9F0D0-0529-CE49-AD13-6F423E6D6CD4}"/>
              </a:ext>
            </a:extLst>
          </p:cNvPr>
          <p:cNvCxnSpPr>
            <a:cxnSpLocks noChangeShapeType="1"/>
            <a:stCxn id="121860" idx="3"/>
          </p:cNvCxnSpPr>
          <p:nvPr/>
        </p:nvCxnSpPr>
        <p:spPr bwMode="auto">
          <a:xfrm flipV="1">
            <a:off x="1704975" y="2428875"/>
            <a:ext cx="17589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6" name="Straight Connector 13">
            <a:extLst>
              <a:ext uri="{FF2B5EF4-FFF2-40B4-BE49-F238E27FC236}">
                <a16:creationId xmlns:a16="http://schemas.microsoft.com/office/drawing/2014/main" id="{462517A9-B095-D442-B387-8CF9031530E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89200" y="2184400"/>
            <a:ext cx="488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7" name="Straight Connector 16">
            <a:extLst>
              <a:ext uri="{FF2B5EF4-FFF2-40B4-BE49-F238E27FC236}">
                <a16:creationId xmlns:a16="http://schemas.microsoft.com/office/drawing/2014/main" id="{A08259CB-6595-7543-8F7C-DD4EAE4DA4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33675" y="1939925"/>
            <a:ext cx="29654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8" name="Straight Connector 18">
            <a:extLst>
              <a:ext uri="{FF2B5EF4-FFF2-40B4-BE49-F238E27FC236}">
                <a16:creationId xmlns:a16="http://schemas.microsoft.com/office/drawing/2014/main" id="{5C29A8B8-9899-C644-A92F-784138B34C8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454651" y="2184400"/>
            <a:ext cx="4873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9" name="Straight Arrow Connector 20">
            <a:extLst>
              <a:ext uri="{FF2B5EF4-FFF2-40B4-BE49-F238E27FC236}">
                <a16:creationId xmlns:a16="http://schemas.microsoft.com/office/drawing/2014/main" id="{2DA71E7C-41FA-4040-9CBF-75B4BE72424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699125" y="2428875"/>
            <a:ext cx="53022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70" name="Straight Arrow Connector 22">
            <a:extLst>
              <a:ext uri="{FF2B5EF4-FFF2-40B4-BE49-F238E27FC236}">
                <a16:creationId xmlns:a16="http://schemas.microsoft.com/office/drawing/2014/main" id="{54BFBCE7-13AD-5D40-9030-B5FC63BC248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06069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1" name="TextBox 23">
            <a:extLst>
              <a:ext uri="{FF2B5EF4-FFF2-40B4-BE49-F238E27FC236}">
                <a16:creationId xmlns:a16="http://schemas.microsoft.com/office/drawing/2014/main" id="{BCB9BF51-2D75-6E47-930E-82700EF02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150" y="4811713"/>
            <a:ext cx="1133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Hit/miss?</a:t>
            </a:r>
          </a:p>
        </p:txBody>
      </p:sp>
      <p:cxnSp>
        <p:nvCxnSpPr>
          <p:cNvPr id="121872" name="Straight Arrow Connector 25">
            <a:extLst>
              <a:ext uri="{FF2B5EF4-FFF2-40B4-BE49-F238E27FC236}">
                <a16:creationId xmlns:a16="http://schemas.microsoft.com/office/drawing/2014/main" id="{78206B3C-9788-4A47-A2D3-57E3849AE9C9}"/>
              </a:ext>
            </a:extLst>
          </p:cNvPr>
          <p:cNvCxnSpPr>
            <a:cxnSpLocks noChangeShapeType="1"/>
            <a:stCxn id="121863" idx="2"/>
          </p:cNvCxnSpPr>
          <p:nvPr/>
        </p:nvCxnSpPr>
        <p:spPr bwMode="auto">
          <a:xfrm rot="5400000">
            <a:off x="6839744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3" name="TextBox 26">
            <a:extLst>
              <a:ext uri="{FF2B5EF4-FFF2-40B4-BE49-F238E27FC236}">
                <a16:creationId xmlns:a16="http://schemas.microsoft.com/office/drawing/2014/main" id="{DCC63DCC-BBAE-0647-8247-7FA678323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5300" y="4811713"/>
            <a:ext cx="67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0EB30-9F25-6F40-BEA2-5538E5C9D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7284" name="Oval 3"/>
          <p:cNvSpPr>
            <a:spLocks noChangeArrowheads="1"/>
          </p:cNvSpPr>
          <p:nvPr/>
        </p:nvSpPr>
        <p:spPr bwMode="auto">
          <a:xfrm>
            <a:off x="5457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5" name="Rectangle 4"/>
          <p:cNvSpPr>
            <a:spLocks noChangeArrowheads="1"/>
          </p:cNvSpPr>
          <p:nvPr/>
        </p:nvSpPr>
        <p:spPr bwMode="auto">
          <a:xfrm>
            <a:off x="5381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6" name="Line 5"/>
          <p:cNvSpPr>
            <a:spLocks noChangeShapeType="1"/>
          </p:cNvSpPr>
          <p:nvPr/>
        </p:nvSpPr>
        <p:spPr bwMode="auto">
          <a:xfrm>
            <a:off x="5832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7" name="Line 6"/>
          <p:cNvSpPr>
            <a:spLocks noChangeShapeType="1"/>
          </p:cNvSpPr>
          <p:nvPr/>
        </p:nvSpPr>
        <p:spPr bwMode="auto">
          <a:xfrm>
            <a:off x="5832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8" name="Oval 7"/>
          <p:cNvSpPr>
            <a:spLocks noChangeArrowheads="1"/>
          </p:cNvSpPr>
          <p:nvPr/>
        </p:nvSpPr>
        <p:spPr bwMode="auto">
          <a:xfrm>
            <a:off x="2790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9" name="Rectangle 8"/>
          <p:cNvSpPr>
            <a:spLocks noChangeArrowheads="1"/>
          </p:cNvSpPr>
          <p:nvPr/>
        </p:nvSpPr>
        <p:spPr bwMode="auto">
          <a:xfrm>
            <a:off x="2714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0" name="Line 9"/>
          <p:cNvSpPr>
            <a:spLocks noChangeShapeType="1"/>
          </p:cNvSpPr>
          <p:nvPr/>
        </p:nvSpPr>
        <p:spPr bwMode="auto">
          <a:xfrm>
            <a:off x="3165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1" name="Line 10"/>
          <p:cNvSpPr>
            <a:spLocks noChangeShapeType="1"/>
          </p:cNvSpPr>
          <p:nvPr/>
        </p:nvSpPr>
        <p:spPr bwMode="auto">
          <a:xfrm>
            <a:off x="3165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2" name="Rectangle 11"/>
          <p:cNvSpPr>
            <a:spLocks noChangeArrowheads="1"/>
          </p:cNvSpPr>
          <p:nvPr/>
        </p:nvSpPr>
        <p:spPr bwMode="auto">
          <a:xfrm>
            <a:off x="2873375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3" name="Rectangle 12"/>
          <p:cNvSpPr>
            <a:spLocks noChangeArrowheads="1"/>
          </p:cNvSpPr>
          <p:nvPr/>
        </p:nvSpPr>
        <p:spPr bwMode="auto">
          <a:xfrm>
            <a:off x="3476625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4" name="Rectangle 13"/>
          <p:cNvSpPr>
            <a:spLocks noChangeArrowheads="1"/>
          </p:cNvSpPr>
          <p:nvPr/>
        </p:nvSpPr>
        <p:spPr bwMode="auto">
          <a:xfrm>
            <a:off x="2922588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7295" name="Rectangle 14"/>
          <p:cNvSpPr>
            <a:spLocks noChangeArrowheads="1"/>
          </p:cNvSpPr>
          <p:nvPr/>
        </p:nvSpPr>
        <p:spPr bwMode="auto">
          <a:xfrm>
            <a:off x="5589588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7296" name="Rectangle 15"/>
          <p:cNvSpPr>
            <a:spLocks noChangeArrowheads="1"/>
          </p:cNvSpPr>
          <p:nvPr/>
        </p:nvSpPr>
        <p:spPr bwMode="auto">
          <a:xfrm>
            <a:off x="3227388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7297" name="AutoShape 16"/>
          <p:cNvSpPr>
            <a:spLocks noChangeArrowheads="1"/>
          </p:cNvSpPr>
          <p:nvPr/>
        </p:nvSpPr>
        <p:spPr bwMode="auto">
          <a:xfrm>
            <a:off x="2562225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8" name="Rectangle 17"/>
          <p:cNvSpPr>
            <a:spLocks noChangeArrowheads="1"/>
          </p:cNvSpPr>
          <p:nvPr/>
        </p:nvSpPr>
        <p:spPr bwMode="auto">
          <a:xfrm>
            <a:off x="3151188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7299" name="Line 18"/>
          <p:cNvSpPr>
            <a:spLocks noChangeShapeType="1"/>
          </p:cNvSpPr>
          <p:nvPr/>
        </p:nvSpPr>
        <p:spPr bwMode="auto">
          <a:xfrm>
            <a:off x="4460875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0" name="Rectangle 19"/>
          <p:cNvSpPr>
            <a:spLocks noChangeArrowheads="1"/>
          </p:cNvSpPr>
          <p:nvPr/>
        </p:nvSpPr>
        <p:spPr bwMode="auto">
          <a:xfrm>
            <a:off x="3760788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7301" name="Rectangle 20"/>
          <p:cNvSpPr>
            <a:spLocks noChangeArrowheads="1"/>
          </p:cNvSpPr>
          <p:nvPr/>
        </p:nvSpPr>
        <p:spPr bwMode="auto">
          <a:xfrm>
            <a:off x="762000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7302" name="Rectangle 23"/>
          <p:cNvSpPr>
            <a:spLocks noChangeArrowheads="1"/>
          </p:cNvSpPr>
          <p:nvPr/>
        </p:nvSpPr>
        <p:spPr bwMode="auto">
          <a:xfrm>
            <a:off x="6664325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7303" name="Rectangle 24"/>
          <p:cNvSpPr>
            <a:spLocks noChangeArrowheads="1"/>
          </p:cNvSpPr>
          <p:nvPr/>
        </p:nvSpPr>
        <p:spPr bwMode="auto">
          <a:xfrm>
            <a:off x="5397500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4" name="Rectangle 25"/>
          <p:cNvSpPr>
            <a:spLocks noChangeArrowheads="1"/>
          </p:cNvSpPr>
          <p:nvPr/>
        </p:nvSpPr>
        <p:spPr bwMode="auto">
          <a:xfrm>
            <a:off x="2736850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5" name="TextBox 25"/>
          <p:cNvSpPr txBox="1">
            <a:spLocks noChangeArrowheads="1"/>
          </p:cNvSpPr>
          <p:nvPr/>
        </p:nvSpPr>
        <p:spPr bwMode="auto">
          <a:xfrm>
            <a:off x="3551238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6" name="TextBox 26"/>
          <p:cNvSpPr txBox="1">
            <a:spLocks noChangeArrowheads="1"/>
          </p:cNvSpPr>
          <p:nvPr/>
        </p:nvSpPr>
        <p:spPr bwMode="auto">
          <a:xfrm>
            <a:off x="5481638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7" name="TextBox 27"/>
          <p:cNvSpPr txBox="1">
            <a:spLocks noChangeArrowheads="1"/>
          </p:cNvSpPr>
          <p:nvPr/>
        </p:nvSpPr>
        <p:spPr bwMode="auto">
          <a:xfrm>
            <a:off x="2816225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  <p:sp>
        <p:nvSpPr>
          <p:cNvPr id="97308" name="TextBox 28"/>
          <p:cNvSpPr txBox="1">
            <a:spLocks noChangeArrowheads="1"/>
          </p:cNvSpPr>
          <p:nvPr/>
        </p:nvSpPr>
        <p:spPr bwMode="auto">
          <a:xfrm>
            <a:off x="6664325" y="3240088"/>
            <a:ext cx="10326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r5,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77038" y="2514600"/>
            <a:ext cx="19462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Should NOT load 1000</a:t>
            </a:r>
          </a:p>
        </p:txBody>
      </p:sp>
    </p:spTree>
    <p:extLst>
      <p:ext uri="{BB962C8B-B14F-4D97-AF65-F5344CB8AC3E}">
        <p14:creationId xmlns:p14="http://schemas.microsoft.com/office/powerpoint/2010/main" val="27106526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Cache Coherence: Whose Responsibility?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Software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Can the programmer ensure coherence if caches are invisible to software?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What if the ISA provided a cache flush instruction?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FLUSH-LOCAL A: Flushes/invalidates the cache block containing address A from a processor</a:t>
            </a:r>
            <a:r>
              <a:rPr lang="ja-JP" altLang="en-US" dirty="0">
                <a:ea typeface="ＭＳ Ｐゴシック" charset="-128"/>
              </a:rPr>
              <a:t>’</a:t>
            </a:r>
            <a:r>
              <a:rPr lang="en-US" altLang="ja-JP" dirty="0">
                <a:ea typeface="ＭＳ Ｐゴシック" charset="-128"/>
              </a:rPr>
              <a:t>s local cache. 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FLUSH-GLOBAL A: Flushes/invalidates the cache block containing address A from all other processors</a:t>
            </a:r>
            <a:r>
              <a:rPr lang="ja-JP" altLang="en-US" dirty="0">
                <a:ea typeface="ＭＳ Ｐゴシック" charset="-128"/>
              </a:rPr>
              <a:t>’</a:t>
            </a:r>
            <a:r>
              <a:rPr lang="en-US" altLang="ja-JP" dirty="0">
                <a:ea typeface="ＭＳ Ｐゴシック" charset="-128"/>
              </a:rPr>
              <a:t> caches. 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FLUSH-CACHE X: Flushes/invalidates all blocks in cache X.</a:t>
            </a:r>
          </a:p>
          <a:p>
            <a:pPr lvl="2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Hardware</a:t>
            </a:r>
          </a:p>
          <a:p>
            <a:pPr lvl="1"/>
            <a:r>
              <a:rPr lang="en-US" altLang="en-US" sz="2000" dirty="0">
                <a:ea typeface="ＭＳ Ｐゴシック" charset="-128"/>
              </a:rPr>
              <a:t>Simplifies software’</a:t>
            </a:r>
            <a:r>
              <a:rPr lang="en-US" altLang="ja-JP" sz="2000" dirty="0">
                <a:ea typeface="ＭＳ Ｐゴシック" charset="-128"/>
              </a:rPr>
              <a:t>s job</a:t>
            </a:r>
          </a:p>
          <a:p>
            <a:pPr lvl="1"/>
            <a:r>
              <a:rPr lang="en-US" altLang="en-US" sz="2000" dirty="0">
                <a:ea typeface="ＭＳ Ｐゴシック" charset="-128"/>
              </a:rPr>
              <a:t>One idea: Invalidate all other copies of block A when a processor writes to it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73D615-3930-7D4E-9A9B-F60954750CF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15034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 Very Simple Coherence Scheme (VI)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Caches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snoop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(observe) each other’s write/read operations via a shared bus. If a processor writes to a block, all others invalidate the block.</a:t>
            </a:r>
          </a:p>
          <a:p>
            <a:r>
              <a:rPr lang="en-US" altLang="en-US" dirty="0">
                <a:ea typeface="ＭＳ Ｐゴシック" charset="-128"/>
              </a:rPr>
              <a:t>A simple protocol:</a:t>
            </a:r>
          </a:p>
          <a:p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271F9F-0E73-6C41-963C-CE77EBB4003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6032500" y="2749550"/>
            <a:ext cx="2659063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Write-through, no-write-allocate cache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Actions of the local processor on the cache block: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PrRd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,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PrWr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,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Actions that are broadcast on the bus for the block: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BusRd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,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BusWr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  <a:cs typeface="Arial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3500" y="2824163"/>
            <a:ext cx="4448175" cy="3500437"/>
            <a:chOff x="-1" y="785"/>
            <a:chExt cx="3528" cy="2787"/>
          </a:xfrm>
        </p:grpSpPr>
        <p:sp>
          <p:nvSpPr>
            <p:cNvPr id="99334" name="Rectangle 6"/>
            <p:cNvSpPr>
              <a:spLocks noChangeArrowheads="1"/>
            </p:cNvSpPr>
            <p:nvPr/>
          </p:nvSpPr>
          <p:spPr bwMode="auto">
            <a:xfrm>
              <a:off x="1564" y="3284"/>
              <a:ext cx="18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5" name="Oval 7"/>
            <p:cNvSpPr>
              <a:spLocks noChangeArrowheads="1"/>
            </p:cNvSpPr>
            <p:nvPr/>
          </p:nvSpPr>
          <p:spPr bwMode="auto">
            <a:xfrm>
              <a:off x="1712" y="1320"/>
              <a:ext cx="520" cy="52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6" name="Oval 8"/>
            <p:cNvSpPr>
              <a:spLocks noChangeArrowheads="1"/>
            </p:cNvSpPr>
            <p:nvPr/>
          </p:nvSpPr>
          <p:spPr bwMode="auto">
            <a:xfrm>
              <a:off x="1760" y="2376"/>
              <a:ext cx="520" cy="52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7" name="Arc 9"/>
            <p:cNvSpPr>
              <a:spLocks/>
            </p:cNvSpPr>
            <p:nvPr/>
          </p:nvSpPr>
          <p:spPr bwMode="auto">
            <a:xfrm rot="4920000">
              <a:off x="1888" y="831"/>
              <a:ext cx="606" cy="543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35975" y="37722"/>
                  </a:moveTo>
                  <a:cubicBezTo>
                    <a:pt x="32017" y="41250"/>
                    <a:pt x="2690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099"/>
                    <a:pt x="43043" y="24594"/>
                    <a:pt x="42734" y="26062"/>
                  </a:cubicBezTo>
                </a:path>
                <a:path w="43200" h="43200" stroke="0" extrusionOk="0">
                  <a:moveTo>
                    <a:pt x="35975" y="37722"/>
                  </a:moveTo>
                  <a:cubicBezTo>
                    <a:pt x="32017" y="41250"/>
                    <a:pt x="2690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099"/>
                    <a:pt x="43043" y="24594"/>
                    <a:pt x="42734" y="26062"/>
                  </a:cubicBezTo>
                  <a:lnTo>
                    <a:pt x="21600" y="21600"/>
                  </a:lnTo>
                  <a:lnTo>
                    <a:pt x="35975" y="37722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8" name="Arc 10"/>
            <p:cNvSpPr>
              <a:spLocks/>
            </p:cNvSpPr>
            <p:nvPr/>
          </p:nvSpPr>
          <p:spPr bwMode="auto">
            <a:xfrm rot="4920000">
              <a:off x="2102" y="1783"/>
              <a:ext cx="903" cy="561"/>
            </a:xfrm>
            <a:custGeom>
              <a:avLst/>
              <a:gdLst>
                <a:gd name="T0" fmla="*/ 0 w 43200"/>
                <a:gd name="T1" fmla="*/ 0 h 26189"/>
                <a:gd name="T2" fmla="*/ 0 w 43200"/>
                <a:gd name="T3" fmla="*/ 0 h 26189"/>
                <a:gd name="T4" fmla="*/ 0 w 43200"/>
                <a:gd name="T5" fmla="*/ 0 h 26189"/>
                <a:gd name="T6" fmla="*/ 0 60000 65536"/>
                <a:gd name="T7" fmla="*/ 0 60000 65536"/>
                <a:gd name="T8" fmla="*/ 0 60000 65536"/>
                <a:gd name="T9" fmla="*/ 0 w 43200"/>
                <a:gd name="T10" fmla="*/ 0 h 26189"/>
                <a:gd name="T11" fmla="*/ 43200 w 43200"/>
                <a:gd name="T12" fmla="*/ 26189 h 261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6189" fill="none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</a:path>
                <a:path w="43200" h="26189" stroke="0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  <a:lnTo>
                    <a:pt x="21600" y="21600"/>
                  </a:lnTo>
                  <a:lnTo>
                    <a:pt x="120" y="23883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9" name="Arc 11"/>
            <p:cNvSpPr>
              <a:spLocks/>
            </p:cNvSpPr>
            <p:nvPr/>
          </p:nvSpPr>
          <p:spPr bwMode="auto">
            <a:xfrm rot="4920000">
              <a:off x="1860" y="2825"/>
              <a:ext cx="652" cy="628"/>
            </a:xfrm>
            <a:custGeom>
              <a:avLst/>
              <a:gdLst>
                <a:gd name="T0" fmla="*/ 0 w 41915"/>
                <a:gd name="T1" fmla="*/ 0 h 43200"/>
                <a:gd name="T2" fmla="*/ 0 w 41915"/>
                <a:gd name="T3" fmla="*/ 0 h 43200"/>
                <a:gd name="T4" fmla="*/ 0 w 41915"/>
                <a:gd name="T5" fmla="*/ 0 h 43200"/>
                <a:gd name="T6" fmla="*/ 0 60000 65536"/>
                <a:gd name="T7" fmla="*/ 0 60000 65536"/>
                <a:gd name="T8" fmla="*/ 0 60000 65536"/>
                <a:gd name="T9" fmla="*/ 0 w 41915"/>
                <a:gd name="T10" fmla="*/ 0 h 43200"/>
                <a:gd name="T11" fmla="*/ 41915 w 41915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915" h="43200" fill="none" extrusionOk="0">
                  <a:moveTo>
                    <a:pt x="-1" y="14261"/>
                  </a:moveTo>
                  <a:cubicBezTo>
                    <a:pt x="3091" y="5703"/>
                    <a:pt x="11215" y="-1"/>
                    <a:pt x="20315" y="0"/>
                  </a:cubicBezTo>
                  <a:cubicBezTo>
                    <a:pt x="32244" y="0"/>
                    <a:pt x="41915" y="9670"/>
                    <a:pt x="41915" y="21600"/>
                  </a:cubicBezTo>
                  <a:cubicBezTo>
                    <a:pt x="41915" y="33529"/>
                    <a:pt x="32244" y="43200"/>
                    <a:pt x="20315" y="43200"/>
                  </a:cubicBezTo>
                  <a:cubicBezTo>
                    <a:pt x="14154" y="43200"/>
                    <a:pt x="8286" y="40569"/>
                    <a:pt x="4187" y="35969"/>
                  </a:cubicBezTo>
                </a:path>
                <a:path w="41915" h="43200" stroke="0" extrusionOk="0">
                  <a:moveTo>
                    <a:pt x="-1" y="14261"/>
                  </a:moveTo>
                  <a:cubicBezTo>
                    <a:pt x="3091" y="5703"/>
                    <a:pt x="11215" y="-1"/>
                    <a:pt x="20315" y="0"/>
                  </a:cubicBezTo>
                  <a:cubicBezTo>
                    <a:pt x="32244" y="0"/>
                    <a:pt x="41915" y="9670"/>
                    <a:pt x="41915" y="21600"/>
                  </a:cubicBezTo>
                  <a:cubicBezTo>
                    <a:pt x="41915" y="33529"/>
                    <a:pt x="32244" y="43200"/>
                    <a:pt x="20315" y="43200"/>
                  </a:cubicBezTo>
                  <a:cubicBezTo>
                    <a:pt x="14154" y="43200"/>
                    <a:pt x="8286" y="40569"/>
                    <a:pt x="4187" y="35969"/>
                  </a:cubicBezTo>
                  <a:lnTo>
                    <a:pt x="20315" y="21600"/>
                  </a:lnTo>
                  <a:lnTo>
                    <a:pt x="-1" y="14261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40" name="Rectangle 12"/>
            <p:cNvSpPr>
              <a:spLocks noChangeArrowheads="1"/>
            </p:cNvSpPr>
            <p:nvPr/>
          </p:nvSpPr>
          <p:spPr bwMode="auto">
            <a:xfrm>
              <a:off x="2494" y="833"/>
              <a:ext cx="99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PrWr / BusWr</a:t>
              </a:r>
            </a:p>
          </p:txBody>
        </p:sp>
        <p:sp>
          <p:nvSpPr>
            <p:cNvPr id="99341" name="Rectangle 13"/>
            <p:cNvSpPr>
              <a:spLocks noChangeArrowheads="1"/>
            </p:cNvSpPr>
            <p:nvPr/>
          </p:nvSpPr>
          <p:spPr bwMode="auto">
            <a:xfrm>
              <a:off x="1753" y="1456"/>
              <a:ext cx="43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Valid</a:t>
              </a:r>
            </a:p>
          </p:txBody>
        </p:sp>
        <p:sp>
          <p:nvSpPr>
            <p:cNvPr id="99342" name="Rectangle 14"/>
            <p:cNvSpPr>
              <a:spLocks noChangeArrowheads="1"/>
            </p:cNvSpPr>
            <p:nvPr/>
          </p:nvSpPr>
          <p:spPr bwMode="auto">
            <a:xfrm>
              <a:off x="2865" y="1788"/>
              <a:ext cx="546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BusWr</a:t>
              </a:r>
            </a:p>
          </p:txBody>
        </p:sp>
        <p:sp>
          <p:nvSpPr>
            <p:cNvPr id="99343" name="Rectangle 15"/>
            <p:cNvSpPr>
              <a:spLocks noChangeArrowheads="1"/>
            </p:cNvSpPr>
            <p:nvPr/>
          </p:nvSpPr>
          <p:spPr bwMode="auto">
            <a:xfrm>
              <a:off x="1760" y="2530"/>
              <a:ext cx="530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Invalid</a:t>
              </a:r>
            </a:p>
          </p:txBody>
        </p:sp>
        <p:sp>
          <p:nvSpPr>
            <p:cNvPr id="99344" name="Rectangle 16"/>
            <p:cNvSpPr>
              <a:spLocks noChangeArrowheads="1"/>
            </p:cNvSpPr>
            <p:nvPr/>
          </p:nvSpPr>
          <p:spPr bwMode="auto">
            <a:xfrm>
              <a:off x="2533" y="2996"/>
              <a:ext cx="99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PrWr / BusWr</a:t>
              </a:r>
            </a:p>
          </p:txBody>
        </p:sp>
        <p:sp>
          <p:nvSpPr>
            <p:cNvPr id="99345" name="Rectangle 17"/>
            <p:cNvSpPr>
              <a:spLocks noChangeArrowheads="1"/>
            </p:cNvSpPr>
            <p:nvPr/>
          </p:nvSpPr>
          <p:spPr bwMode="auto">
            <a:xfrm>
              <a:off x="-1" y="1955"/>
              <a:ext cx="99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PrRd / BusRd</a:t>
              </a:r>
            </a:p>
          </p:txBody>
        </p:sp>
        <p:sp>
          <p:nvSpPr>
            <p:cNvPr id="99346" name="Arc 18"/>
            <p:cNvSpPr>
              <a:spLocks/>
            </p:cNvSpPr>
            <p:nvPr/>
          </p:nvSpPr>
          <p:spPr bwMode="auto">
            <a:xfrm rot="-5880000">
              <a:off x="1046" y="1781"/>
              <a:ext cx="903" cy="561"/>
            </a:xfrm>
            <a:custGeom>
              <a:avLst/>
              <a:gdLst>
                <a:gd name="T0" fmla="*/ 0 w 43200"/>
                <a:gd name="T1" fmla="*/ 0 h 26189"/>
                <a:gd name="T2" fmla="*/ 0 w 43200"/>
                <a:gd name="T3" fmla="*/ 0 h 26189"/>
                <a:gd name="T4" fmla="*/ 0 w 43200"/>
                <a:gd name="T5" fmla="*/ 0 h 26189"/>
                <a:gd name="T6" fmla="*/ 0 60000 65536"/>
                <a:gd name="T7" fmla="*/ 0 60000 65536"/>
                <a:gd name="T8" fmla="*/ 0 60000 65536"/>
                <a:gd name="T9" fmla="*/ 0 w 43200"/>
                <a:gd name="T10" fmla="*/ 0 h 26189"/>
                <a:gd name="T11" fmla="*/ 43200 w 43200"/>
                <a:gd name="T12" fmla="*/ 26189 h 261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6189" fill="none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</a:path>
                <a:path w="43200" h="26189" stroke="0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  <a:lnTo>
                    <a:pt x="21600" y="21600"/>
                  </a:lnTo>
                  <a:lnTo>
                    <a:pt x="120" y="23883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47" name="Rectangle 19"/>
            <p:cNvSpPr>
              <a:spLocks noChangeArrowheads="1"/>
            </p:cNvSpPr>
            <p:nvPr/>
          </p:nvSpPr>
          <p:spPr bwMode="auto">
            <a:xfrm>
              <a:off x="1079" y="785"/>
              <a:ext cx="735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PrRd/--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2882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(Non-)Solutions to Cache Coherence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No hardware based coherence</a:t>
            </a:r>
          </a:p>
          <a:p>
            <a:pPr lvl="1"/>
            <a:r>
              <a:rPr lang="en-US" altLang="en-US">
                <a:ea typeface="ＭＳ Ｐゴシック" charset="-128"/>
              </a:rPr>
              <a:t>Keeping caches coherent is software’s responsibility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Makes microarchitect’s life easier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Makes average programmer’s life much harder </a:t>
            </a:r>
          </a:p>
          <a:p>
            <a:pPr lvl="2"/>
            <a:r>
              <a:rPr lang="en-US" altLang="en-US">
                <a:ea typeface="ＭＳ Ｐゴシック" charset="-128"/>
              </a:rPr>
              <a:t>need to worry about hardware caches to maintain program correctness?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Overhead in ensuring coherence in software (e.g., page protection and page-based software coherence)</a:t>
            </a:r>
          </a:p>
          <a:p>
            <a:pPr lvl="2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All caches are shared between all processors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No need for coherence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Shared cache becomes the bandwidth bottleneck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Very hard to design a scalable system with low-latency cache access this way</a:t>
            </a: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 lvl="2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FC9D60-EF97-894E-996F-5180395F7DF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30653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Maintaining Coherence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Need to guarantee that all processors see a consistent value (i.e., consistent updates) for the same memory location</a:t>
            </a:r>
          </a:p>
          <a:p>
            <a:endParaRPr lang="en-US" altLang="en-US" sz="2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Writes to location A by P0 should be seen by P1 (eventually), and all writes to A should appear in some order</a:t>
            </a:r>
          </a:p>
          <a:p>
            <a:endParaRPr lang="en-US" altLang="en-US" sz="20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Coherence needs to provide:</a:t>
            </a:r>
          </a:p>
          <a:p>
            <a:pPr lvl="1"/>
            <a:r>
              <a:rPr lang="en-US" altLang="en-US" b="1" dirty="0">
                <a:ea typeface="ＭＳ Ｐゴシック" charset="-128"/>
              </a:rPr>
              <a:t>Write propagation</a:t>
            </a:r>
            <a:r>
              <a:rPr lang="en-US" altLang="en-US" dirty="0">
                <a:ea typeface="ＭＳ Ｐゴシック" charset="-128"/>
              </a:rPr>
              <a:t>: guarantee that updates will propagate</a:t>
            </a:r>
          </a:p>
          <a:p>
            <a:pPr lvl="1"/>
            <a:r>
              <a:rPr lang="en-US" altLang="en-US" b="1" dirty="0">
                <a:ea typeface="ＭＳ Ｐゴシック" charset="-128"/>
              </a:rPr>
              <a:t>Write serialization</a:t>
            </a:r>
            <a:r>
              <a:rPr lang="en-US" altLang="en-US" dirty="0">
                <a:ea typeface="ＭＳ Ｐゴシック" charset="-128"/>
              </a:rPr>
              <a:t>: provide a consistent order seen by all processors for the same memory location</a:t>
            </a:r>
          </a:p>
          <a:p>
            <a:pPr lvl="1"/>
            <a:endParaRPr lang="en-US" altLang="en-US" sz="20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Need a global point of serialization for this store ordering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9705ED-15A3-3547-982A-3E8A9402CC3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60889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Hardware Cache Coherence</a:t>
            </a:r>
          </a:p>
        </p:txBody>
      </p:sp>
      <p:sp>
        <p:nvSpPr>
          <p:cNvPr id="1576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Basic idea: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 processor/cache broadcasts its write/update to a memory location to all other processors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Another cache that has the location either updates or invalidates its local copy</a:t>
            </a: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Two major approaches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Snoopy bus (all operations are broadcast on a shared bus)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Directory based (a mediator gives permission to each request)</a:t>
            </a: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To learn more, take the Graduate Comp Arch class</a:t>
            </a:r>
          </a:p>
          <a:p>
            <a:pPr lvl="1"/>
            <a:r>
              <a:rPr lang="en-US" sz="2000" dirty="0">
                <a:hlinkClick r:id="rId2"/>
              </a:rPr>
              <a:t>https://safari.ethz.ch/architecture/fall2018/doku.php?id=schedule</a:t>
            </a:r>
            <a:r>
              <a:rPr lang="en-US" sz="2000" dirty="0"/>
              <a:t> </a:t>
            </a:r>
            <a:endParaRPr lang="en-US" altLang="en-US" sz="2000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024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EEAFD2-F668-0D4F-8A4E-975E4454666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7816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24a: Multiprocessor Caches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1677761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4400" dirty="0">
                <a:ea typeface="ＭＳ Ｐゴシック" panose="020B0600070205080204" pitchFamily="34" charset="-128"/>
              </a:rPr>
              <a:t>Cache Examples: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For You to Study</a:t>
            </a:r>
          </a:p>
        </p:txBody>
      </p:sp>
    </p:spTree>
    <p:extLst>
      <p:ext uri="{BB962C8B-B14F-4D97-AF65-F5344CB8AC3E}">
        <p14:creationId xmlns:p14="http://schemas.microsoft.com/office/powerpoint/2010/main" val="413830552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Cache Terminology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5837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0"/>
            <a:ext cx="8610600" cy="5638799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Capacity (</a:t>
            </a:r>
            <a:r>
              <a:rPr lang="en-US" i="1" dirty="0">
                <a:solidFill>
                  <a:srgbClr val="0432FF"/>
                </a:solidFill>
              </a:rPr>
              <a:t>C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the number of data bytes a cache stores</a:t>
            </a:r>
          </a:p>
          <a:p>
            <a:r>
              <a:rPr lang="en-US" dirty="0">
                <a:solidFill>
                  <a:srgbClr val="0432FF"/>
                </a:solidFill>
              </a:rPr>
              <a:t>Block size (</a:t>
            </a:r>
            <a:r>
              <a:rPr lang="en-US" i="1" dirty="0">
                <a:solidFill>
                  <a:srgbClr val="0432FF"/>
                </a:solidFill>
              </a:rPr>
              <a:t>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bytes of data brought into cache at once</a:t>
            </a:r>
          </a:p>
          <a:p>
            <a:r>
              <a:rPr lang="en-US" dirty="0">
                <a:solidFill>
                  <a:srgbClr val="0432FF"/>
                </a:solidFill>
              </a:rPr>
              <a:t>Number of blocks (</a:t>
            </a:r>
            <a:r>
              <a:rPr lang="en-US" i="1" dirty="0">
                <a:solidFill>
                  <a:srgbClr val="0432FF"/>
                </a:solidFill>
              </a:rPr>
              <a:t>B = C/b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cache: </a:t>
            </a:r>
            <a:r>
              <a:rPr lang="en-US" i="1" dirty="0"/>
              <a:t>B</a:t>
            </a:r>
            <a:r>
              <a:rPr lang="en-US" dirty="0"/>
              <a:t> = </a:t>
            </a:r>
            <a:r>
              <a:rPr lang="en-US" i="1" dirty="0"/>
              <a:t>C</a:t>
            </a:r>
            <a:r>
              <a:rPr lang="en-US" dirty="0"/>
              <a:t>/</a:t>
            </a:r>
            <a:r>
              <a:rPr lang="en-US" i="1" dirty="0"/>
              <a:t>b</a:t>
            </a:r>
          </a:p>
          <a:p>
            <a:r>
              <a:rPr lang="en-US" dirty="0">
                <a:solidFill>
                  <a:srgbClr val="0432FF"/>
                </a:solidFill>
              </a:rPr>
              <a:t>Degree of associativity (</a:t>
            </a:r>
            <a:r>
              <a:rPr lang="en-US" i="1" dirty="0">
                <a:solidFill>
                  <a:srgbClr val="0432FF"/>
                </a:solidFill>
              </a:rPr>
              <a:t>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a set</a:t>
            </a:r>
          </a:p>
          <a:p>
            <a:r>
              <a:rPr lang="en-US" dirty="0">
                <a:solidFill>
                  <a:srgbClr val="0432FF"/>
                </a:solidFill>
              </a:rPr>
              <a:t>Number of sets (</a:t>
            </a:r>
            <a:r>
              <a:rPr lang="en-US" i="1" dirty="0">
                <a:solidFill>
                  <a:srgbClr val="0432FF"/>
                </a:solidFill>
              </a:rPr>
              <a:t>S = B/N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each memory address maps to exactly one cache set </a:t>
            </a:r>
          </a:p>
        </p:txBody>
      </p:sp>
      <p:sp>
        <p:nvSpPr>
          <p:cNvPr id="58370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327449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How is data found?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6042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US" dirty="0"/>
              <a:t>Cache organized into </a:t>
            </a:r>
            <a:r>
              <a:rPr lang="en-US" i="1" dirty="0"/>
              <a:t>S</a:t>
            </a:r>
            <a:r>
              <a:rPr lang="en-US" dirty="0"/>
              <a:t> sets</a:t>
            </a:r>
          </a:p>
          <a:p>
            <a:endParaRPr lang="en-US" dirty="0"/>
          </a:p>
          <a:p>
            <a:r>
              <a:rPr lang="en-US" dirty="0"/>
              <a:t>Each memory address maps to exactly one set</a:t>
            </a:r>
          </a:p>
          <a:p>
            <a:endParaRPr lang="en-US" dirty="0"/>
          </a:p>
          <a:p>
            <a:r>
              <a:rPr lang="en-US" dirty="0"/>
              <a:t>Caches categorized by number of blocks in a set: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Direct mapped</a:t>
            </a:r>
            <a:r>
              <a:rPr lang="en-US" dirty="0"/>
              <a:t>: 1 block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N-way set associative</a:t>
            </a:r>
            <a:r>
              <a:rPr lang="en-US" dirty="0"/>
              <a:t>: N blocks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Fully associative</a:t>
            </a:r>
            <a:r>
              <a:rPr lang="en-US" dirty="0"/>
              <a:t>: all cache blocks are in a single set</a:t>
            </a:r>
            <a:endParaRPr lang="en-US" sz="800" dirty="0"/>
          </a:p>
          <a:p>
            <a:endParaRPr lang="en-US" dirty="0"/>
          </a:p>
          <a:p>
            <a:r>
              <a:rPr lang="en-US" dirty="0"/>
              <a:t>Examine each organization for a cache with:</a:t>
            </a:r>
          </a:p>
          <a:p>
            <a:pPr lvl="1"/>
            <a:r>
              <a:rPr lang="en-US" dirty="0"/>
              <a:t>Capacity (</a:t>
            </a:r>
            <a:r>
              <a:rPr lang="en-US" i="1" dirty="0"/>
              <a:t>C</a:t>
            </a:r>
            <a:r>
              <a:rPr lang="en-US" dirty="0"/>
              <a:t> = 8 words)</a:t>
            </a:r>
          </a:p>
          <a:p>
            <a:pPr lvl="1"/>
            <a:r>
              <a:rPr lang="en-US" dirty="0"/>
              <a:t>Block size (</a:t>
            </a:r>
            <a:r>
              <a:rPr lang="en-US" i="1" dirty="0"/>
              <a:t>b</a:t>
            </a:r>
            <a:r>
              <a:rPr lang="en-US" dirty="0"/>
              <a:t> = 1 word)</a:t>
            </a:r>
          </a:p>
          <a:p>
            <a:pPr lvl="1"/>
            <a:r>
              <a:rPr lang="en-US" dirty="0"/>
              <a:t>So, number of blocks (</a:t>
            </a:r>
            <a:r>
              <a:rPr lang="en-US" i="1" dirty="0"/>
              <a:t>B</a:t>
            </a:r>
            <a:r>
              <a:rPr lang="en-US" dirty="0"/>
              <a:t> = 8)</a:t>
            </a:r>
          </a:p>
          <a:p>
            <a:pPr lvl="1"/>
            <a:endParaRPr lang="en-US" dirty="0"/>
          </a:p>
        </p:txBody>
      </p:sp>
      <p:sp>
        <p:nvSpPr>
          <p:cNvPr id="6041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042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80663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Rectangle 4">
            <a:extLst>
              <a:ext uri="{FF2B5EF4-FFF2-40B4-BE49-F238E27FC236}">
                <a16:creationId xmlns:a16="http://schemas.microsoft.com/office/drawing/2014/main" id="{10BF0E90-CD37-1C48-B8AA-09B1D5E0A7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Cache Performance</a:t>
            </a:r>
          </a:p>
        </p:txBody>
      </p:sp>
      <p:sp>
        <p:nvSpPr>
          <p:cNvPr id="234498" name="Rectangle 5">
            <a:extLst>
              <a:ext uri="{FF2B5EF4-FFF2-40B4-BE49-F238E27FC236}">
                <a16:creationId xmlns:a16="http://schemas.microsoft.com/office/drawing/2014/main" id="{AFCAF873-D7B0-754C-ABE8-427E18896EF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403732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914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2469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115974889"/>
              </p:ext>
            </p:extLst>
          </p:nvPr>
        </p:nvGraphicFramePr>
        <p:xfrm>
          <a:off x="641063" y="989013"/>
          <a:ext cx="7711062" cy="541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VISIO" r:id="rId9" imgW="3747516" imgH="2630424" progId="Visio.Drawing.6">
                  <p:embed/>
                </p:oleObj>
              </mc:Choice>
              <mc:Fallback>
                <p:oleObj name="VISIO" r:id="rId9" imgW="3747516" imgH="263042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063" y="989013"/>
                        <a:ext cx="7711062" cy="541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6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400" y="10779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2468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563869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 Hardware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4517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/>
          </p:nvPr>
        </p:nvGraphicFramePr>
        <p:xfrm>
          <a:off x="1865313" y="1219200"/>
          <a:ext cx="5853112" cy="466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302" name="VISIO" r:id="rId9" imgW="3003804" imgH="2392680" progId="Visio.Drawing.6">
                  <p:embed/>
                </p:oleObj>
              </mc:Choice>
              <mc:Fallback>
                <p:oleObj name="VISIO" r:id="rId9" imgW="3003804" imgH="2392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1219200"/>
                        <a:ext cx="5853112" cy="466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4516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56515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3631758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26" name="VISIO" r:id="rId5" imgW="2874264" imgH="1498092" progId="Visio.Drawing.6">
                  <p:embed/>
                </p:oleObj>
              </mc:Choice>
              <mc:Fallback>
                <p:oleObj name="VISIO" r:id="rId5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49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255583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50" name="VISIO" r:id="rId4" imgW="2874264" imgH="1498092" progId="Visio.Drawing.6">
                  <p:embed/>
                </p:oleObj>
              </mc:Choice>
              <mc:Fallback>
                <p:oleObj name="VISIO" r:id="rId4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3/15		      		= 20%</a:t>
            </a:r>
          </a:p>
          <a:p>
            <a:r>
              <a:rPr lang="de-CH" i="0" dirty="0">
                <a:solidFill>
                  <a:srgbClr val="FF0000"/>
                </a:solidFill>
              </a:rPr>
              <a:t>Temporal </a:t>
            </a:r>
            <a:r>
              <a:rPr lang="de-CH" i="0" dirty="0" err="1">
                <a:solidFill>
                  <a:srgbClr val="FF0000"/>
                </a:solidFill>
              </a:rPr>
              <a:t>Locality</a:t>
            </a:r>
            <a:br>
              <a:rPr lang="de-CH" i="0" dirty="0">
                <a:solidFill>
                  <a:srgbClr val="FF0000"/>
                </a:solidFill>
              </a:rPr>
            </a:br>
            <a:r>
              <a:rPr lang="de-CH" i="0" dirty="0" err="1">
                <a:solidFill>
                  <a:srgbClr val="FF0000"/>
                </a:solidFill>
              </a:rPr>
              <a:t>Compulsory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3002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83276092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74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397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8371861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398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10/10		= 100%</a:t>
            </a:r>
          </a:p>
          <a:p>
            <a:r>
              <a:rPr lang="de-CH" i="0" dirty="0" err="1">
                <a:solidFill>
                  <a:srgbClr val="FF0000"/>
                </a:solidFill>
              </a:rPr>
              <a:t>Conflict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6625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N-Way Set Associative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74754" name="Object 2"/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95498634"/>
              </p:ext>
            </p:extLst>
          </p:nvPr>
        </p:nvGraphicFramePr>
        <p:xfrm>
          <a:off x="614486" y="1066800"/>
          <a:ext cx="7843714" cy="525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22" name="VISIO" r:id="rId6" imgW="3704844" imgH="2484120" progId="Visio.Drawing.6">
                  <p:embed/>
                </p:oleObj>
              </mc:Choice>
              <mc:Fallback>
                <p:oleObj name="VISIO" r:id="rId6" imgW="3704844" imgH="2484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486" y="1066800"/>
                        <a:ext cx="7843714" cy="525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8920799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9804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47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39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2/10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20%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Associativity reduces conflict misses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19307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71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156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04875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Fully Associative Cache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2600325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No conflict misses</a:t>
            </a:r>
          </a:p>
          <a:p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Expensive to build</a:t>
            </a:r>
          </a:p>
          <a:p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1553220"/>
              </p:ext>
            </p:extLst>
          </p:nvPr>
        </p:nvGraphicFramePr>
        <p:xfrm>
          <a:off x="450850" y="3400425"/>
          <a:ext cx="83121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95" name="VISIO" r:id="rId7" imgW="5160264" imgH="301752" progId="Visio.Drawing.6">
                  <p:embed/>
                </p:oleObj>
              </mc:Choice>
              <mc:Fallback>
                <p:oleObj name="VISIO" r:id="rId7" imgW="5160264" imgH="30175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" y="3400425"/>
                        <a:ext cx="831215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89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3250" y="4191000"/>
            <a:ext cx="3657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91051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Title 1">
            <a:extLst>
              <a:ext uri="{FF2B5EF4-FFF2-40B4-BE49-F238E27FC236}">
                <a16:creationId xmlns:a16="http://schemas.microsoft.com/office/drawing/2014/main" id="{CE719DA1-8DF9-8045-96CA-9A1027D9E3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Cache Parameters vs. Miss/Hit Rate</a:t>
            </a:r>
          </a:p>
        </p:txBody>
      </p:sp>
      <p:sp>
        <p:nvSpPr>
          <p:cNvPr id="236546" name="Content Placeholder 2">
            <a:extLst>
              <a:ext uri="{FF2B5EF4-FFF2-40B4-BE49-F238E27FC236}">
                <a16:creationId xmlns:a16="http://schemas.microsoft.com/office/drawing/2014/main" id="{760E185C-9B19-704C-B96C-7E38E56217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Block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Associativity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Replacement policy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Insertion/Placement policy</a:t>
            </a:r>
          </a:p>
        </p:txBody>
      </p:sp>
      <p:sp>
        <p:nvSpPr>
          <p:cNvPr id="236547" name="Slide Number Placeholder 3">
            <a:extLst>
              <a:ext uri="{FF2B5EF4-FFF2-40B4-BE49-F238E27FC236}">
                <a16:creationId xmlns:a16="http://schemas.microsoft.com/office/drawing/2014/main" id="{22EBDBB4-C397-4544-8A24-9308AEBBEB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96B56C-F53A-4D4F-AB3C-8185DD9D85C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7750141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Spatial Locality?</a:t>
            </a:r>
          </a:p>
        </p:txBody>
      </p:sp>
      <p:sp>
        <p:nvSpPr>
          <p:cNvPr id="82946" name="Rectangle 5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0"/>
            <a:ext cx="7896225" cy="2895601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Increase block size: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size, </a:t>
            </a:r>
            <a:r>
              <a:rPr lang="en-US" sz="2000" b="1" i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b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 = 4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words</a:t>
            </a:r>
          </a:p>
          <a:p>
            <a:pPr lvl="1"/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 words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Direct mapped (1 block per set)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blocks,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8/4 = 2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61684671"/>
              </p:ext>
            </p:extLst>
          </p:nvPr>
        </p:nvGraphicFramePr>
        <p:xfrm>
          <a:off x="609600" y="3048000"/>
          <a:ext cx="7966916" cy="336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19" name="VISIO" r:id="rId7" imgW="4504944" imgH="1905000" progId="Visio.Drawing.6">
                  <p:embed/>
                </p:oleObj>
              </mc:Choice>
              <mc:Fallback>
                <p:oleObj name="VISIO" r:id="rId7" imgW="4504944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0"/>
                        <a:ext cx="7966916" cy="336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67770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6143054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543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42102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1/15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6.67%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Larger blocks reduce compulsory misses through spatial locality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2893678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67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2908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Cache Organization Recap</a:t>
            </a:r>
          </a:p>
        </p:txBody>
      </p:sp>
      <p:sp>
        <p:nvSpPr>
          <p:cNvPr id="91139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1"/>
            <a:ext cx="7896225" cy="2895600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Main Parameters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Capacity: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endParaRPr lang="en-US" sz="2000" b="1" dirty="0">
              <a:solidFill>
                <a:srgbClr val="0432FF"/>
              </a:solidFill>
              <a:latin typeface="Tahoma" charset="0"/>
              <a:ea typeface="Tahoma" charset="0"/>
              <a:cs typeface="Tahoma" charset="0"/>
            </a:endParaRP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cache: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a set: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N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Sets: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S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N</a:t>
            </a:r>
          </a:p>
        </p:txBody>
      </p:sp>
      <p:graphicFrame>
        <p:nvGraphicFramePr>
          <p:cNvPr id="1375279" name="Group 47"/>
          <p:cNvGraphicFramePr>
            <a:graphicFrameLocks noGrp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41138243"/>
              </p:ext>
            </p:extLst>
          </p:nvPr>
        </p:nvGraphicFramePr>
        <p:xfrm>
          <a:off x="609600" y="3635376"/>
          <a:ext cx="7896225" cy="253682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112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5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2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Organization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Ways (N)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Sets (S = B/N)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Direct Mapped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N-Way Set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 &lt; N &lt; 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 / N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Fully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1140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1141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756579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Capacity Misses</a:t>
            </a:r>
          </a:p>
        </p:txBody>
      </p:sp>
      <p:sp>
        <p:nvSpPr>
          <p:cNvPr id="93186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56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Cache is too small to hold all data of interest at one time</a:t>
            </a:r>
          </a:p>
          <a:p>
            <a:pPr lvl="1"/>
            <a:r>
              <a:rPr lang="en-US" dirty="0"/>
              <a:t>If the cache is full and program tries to access data X that is not in cache, cache must evict data Y to make room for X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Capacity miss </a:t>
            </a:r>
            <a:r>
              <a:rPr lang="en-US" dirty="0"/>
              <a:t>occurs if program then tries to access Y again</a:t>
            </a:r>
          </a:p>
          <a:p>
            <a:pPr lvl="1"/>
            <a:r>
              <a:rPr lang="en-US" dirty="0"/>
              <a:t>X will be placed in a particular set based on its address</a:t>
            </a:r>
          </a:p>
          <a:p>
            <a:endParaRPr lang="en-US" dirty="0"/>
          </a:p>
          <a:p>
            <a:r>
              <a:rPr lang="en-US" dirty="0"/>
              <a:t>In a </a:t>
            </a:r>
            <a:r>
              <a:rPr lang="en-US" dirty="0">
                <a:solidFill>
                  <a:srgbClr val="0432FF"/>
                </a:solidFill>
              </a:rPr>
              <a:t>direct mapped </a:t>
            </a:r>
            <a:r>
              <a:rPr lang="en-US" dirty="0"/>
              <a:t>cache, there is only one place to put X</a:t>
            </a:r>
          </a:p>
          <a:p>
            <a:endParaRPr lang="en-US" dirty="0"/>
          </a:p>
          <a:p>
            <a:r>
              <a:rPr lang="en-US" dirty="0"/>
              <a:t>In an </a:t>
            </a:r>
            <a:r>
              <a:rPr lang="en-US" dirty="0">
                <a:solidFill>
                  <a:srgbClr val="0432FF"/>
                </a:solidFill>
              </a:rPr>
              <a:t>associative cache</a:t>
            </a:r>
            <a:r>
              <a:rPr lang="en-US" dirty="0"/>
              <a:t>, there are multiple ways where X could go in the set.</a:t>
            </a:r>
          </a:p>
          <a:p>
            <a:endParaRPr lang="en-US" dirty="0"/>
          </a:p>
          <a:p>
            <a:r>
              <a:rPr lang="en-US" dirty="0"/>
              <a:t>How to choose Y to minimize chance of needing it again? </a:t>
            </a:r>
          </a:p>
          <a:p>
            <a:pPr lvl="1"/>
            <a:r>
              <a:rPr lang="en-US" dirty="0"/>
              <a:t>Least recently used (LRU) replacement: the least recently used block in a set is evicted when the cache is full.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7231570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/>
              <a:t>Types of Misses</a:t>
            </a:r>
          </a:p>
        </p:txBody>
      </p:sp>
      <p:sp>
        <p:nvSpPr>
          <p:cNvPr id="95234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27685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Compulsory</a:t>
            </a:r>
            <a:r>
              <a:rPr lang="en-US" dirty="0"/>
              <a:t>: first time data is accessed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Capacity</a:t>
            </a:r>
            <a:r>
              <a:rPr lang="en-US" dirty="0"/>
              <a:t>: cache too small to hold all data of interest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Conflict</a:t>
            </a:r>
            <a:r>
              <a:rPr lang="en-US" dirty="0"/>
              <a:t>: data of interest maps to same location in cache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Miss penalty</a:t>
            </a:r>
            <a:r>
              <a:rPr lang="en-US" dirty="0"/>
              <a:t>: time it takes to retrieve a block from lower level of hierarchy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620979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8834783"/>
              </p:ext>
            </p:extLst>
          </p:nvPr>
        </p:nvGraphicFramePr>
        <p:xfrm>
          <a:off x="1370012" y="3257550"/>
          <a:ext cx="6554788" cy="281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591" name="VISIO" r:id="rId9" imgW="3363468" imgH="1446276" progId="Visio.Drawing.6">
                  <p:embed/>
                </p:oleObj>
              </mc:Choice>
              <mc:Fallback>
                <p:oleObj name="VISIO" r:id="rId9" imgW="3363468" imgH="144627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012" y="3257550"/>
                        <a:ext cx="6554788" cy="281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854465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28687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880867686"/>
              </p:ext>
            </p:extLst>
          </p:nvPr>
        </p:nvGraphicFramePr>
        <p:xfrm>
          <a:off x="1435100" y="2805113"/>
          <a:ext cx="6261100" cy="390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15" name="VISIO" r:id="rId9" imgW="3212592" imgH="2002536" progId="Visio.Drawing.6">
                  <p:embed/>
                </p:oleObj>
              </mc:Choice>
              <mc:Fallback>
                <p:oleObj name="VISIO" r:id="rId9" imgW="3212592" imgH="200253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2805113"/>
                        <a:ext cx="6261100" cy="3900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94386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Title 1">
            <a:extLst>
              <a:ext uri="{FF2B5EF4-FFF2-40B4-BE49-F238E27FC236}">
                <a16:creationId xmlns:a16="http://schemas.microsoft.com/office/drawing/2014/main" id="{78FEAB72-A105-5849-917A-CCFA8D3CF9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How to Improve Cache Performance</a:t>
            </a:r>
          </a:p>
        </p:txBody>
      </p:sp>
      <p:sp>
        <p:nvSpPr>
          <p:cNvPr id="50178" name="Content Placeholder 2">
            <a:extLst>
              <a:ext uri="{FF2B5EF4-FFF2-40B4-BE49-F238E27FC236}">
                <a16:creationId xmlns:a16="http://schemas.microsoft.com/office/drawing/2014/main" id="{4A4107A0-393D-4C40-80D5-EAECBEE2634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Three fundamental goals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rate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Caveat: reducing miss rate can reduce performance if more costly-to-refetch blocks are evicted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latency or miss cost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hit latency or hit cost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 above three </a:t>
            </a:r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together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affect performance </a:t>
            </a:r>
          </a:p>
        </p:txBody>
      </p:sp>
      <p:sp>
        <p:nvSpPr>
          <p:cNvPr id="244739" name="Slide Number Placeholder 3">
            <a:extLst>
              <a:ext uri="{FF2B5EF4-FFF2-40B4-BE49-F238E27FC236}">
                <a16:creationId xmlns:a16="http://schemas.microsoft.com/office/drawing/2014/main" id="{09DCB6C1-1F1B-4048-ACB8-A57C34A06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9D414F-D48A-7A40-89D7-DBBC140E5DD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4894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1" name="Title 1">
            <a:extLst>
              <a:ext uri="{FF2B5EF4-FFF2-40B4-BE49-F238E27FC236}">
                <a16:creationId xmlns:a16="http://schemas.microsoft.com/office/drawing/2014/main" id="{7C5BBB5B-ABB6-DA4E-AA6E-7E699E6D13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Improving Basic Cache Performance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3DF05D92-C721-F640-9EA8-A935A7675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dirty="0"/>
              <a:t>Reducing miss rate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More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Alternatives/enhancements to associativity 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Victim caches, hashing, pseudo-associativity, skewed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  <a:p>
            <a:pPr lvl="1">
              <a:buFont typeface="Wingdings" charset="2"/>
              <a:buChar char="q"/>
              <a:defRPr/>
            </a:pPr>
            <a:endParaRPr lang="en-US" sz="400" dirty="0">
              <a:ea typeface="ＭＳ Ｐゴシック" charset="0"/>
            </a:endParaRPr>
          </a:p>
          <a:p>
            <a:pPr>
              <a:buFont typeface="Wingdings" charset="2"/>
              <a:buChar char="n"/>
              <a:defRPr/>
            </a:pPr>
            <a:r>
              <a:rPr lang="en-US" dirty="0"/>
              <a:t>Reducing miss latency/cost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Multi-level caches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Critical word first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 err="1">
                <a:solidFill>
                  <a:srgbClr val="7F7F7F"/>
                </a:solidFill>
                <a:ea typeface="ＭＳ Ｐゴシック" charset="0"/>
              </a:rPr>
              <a:t>Subblocking</a:t>
            </a: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/sectoring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Non-blocking caches (multiple cache misses in parallel)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Multiple accesses per cycle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</p:txBody>
      </p:sp>
      <p:sp>
        <p:nvSpPr>
          <p:cNvPr id="245763" name="Slide Number Placeholder 3">
            <a:extLst>
              <a:ext uri="{FF2B5EF4-FFF2-40B4-BE49-F238E27FC236}">
                <a16:creationId xmlns:a16="http://schemas.microsoft.com/office/drawing/2014/main" id="{B3B69DDE-38D8-7447-9692-0E055554F9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F8AC76-C750-B345-817C-760790AE1CA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299543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Title 1">
            <a:extLst>
              <a:ext uri="{FF2B5EF4-FFF2-40B4-BE49-F238E27FC236}">
                <a16:creationId xmlns:a16="http://schemas.microsoft.com/office/drawing/2014/main" id="{03E0D8F3-E70F-B547-A4EB-1BE20E4637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panose="020B0600070205080204" pitchFamily="34" charset="-128"/>
              </a:rPr>
              <a:t>Recall: Software Approaches for Higher Hit Rate</a:t>
            </a:r>
          </a:p>
        </p:txBody>
      </p:sp>
      <p:sp>
        <p:nvSpPr>
          <p:cNvPr id="246786" name="Content Placeholder 2">
            <a:extLst>
              <a:ext uri="{FF2B5EF4-FFF2-40B4-BE49-F238E27FC236}">
                <a16:creationId xmlns:a16="http://schemas.microsoft.com/office/drawing/2014/main" id="{7E28AFE1-0E8B-AD4D-95FC-2A0B13CBD7D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Restructuring data layout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Data structure separation/merging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Blocking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…</a:t>
            </a:r>
          </a:p>
        </p:txBody>
      </p:sp>
      <p:sp>
        <p:nvSpPr>
          <p:cNvPr id="246787" name="Slide Number Placeholder 3">
            <a:extLst>
              <a:ext uri="{FF2B5EF4-FFF2-40B4-BE49-F238E27FC236}">
                <a16:creationId xmlns:a16="http://schemas.microsoft.com/office/drawing/2014/main" id="{1A2CD187-5423-8E41-ABFB-567B3DF6B8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E2CE9B-EE46-FF4D-863F-9B0CF9677C4B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51619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Title 1">
            <a:extLst>
              <a:ext uri="{FF2B5EF4-FFF2-40B4-BE49-F238E27FC236}">
                <a16:creationId xmlns:a16="http://schemas.microsoft.com/office/drawing/2014/main" id="{04BF37DC-1204-3B4F-A5EA-0A59399A5B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700" dirty="0">
                <a:ea typeface="ＭＳ Ｐゴシック" panose="020B0600070205080204" pitchFamily="34" charset="-128"/>
              </a:rPr>
              <a:t>Recall: Restructuring Data Access Patterns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756-14BF-1644-BA3D-B39294342A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804275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Idea: Restructure data layout or data access patterns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Example: If column-major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x[i+1,j] follows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 in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x[i,j+1] is far away from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This is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Other optimizations can also increase hit rate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Loop fusion, array merging, …</a:t>
            </a:r>
          </a:p>
        </p:txBody>
      </p:sp>
      <p:sp>
        <p:nvSpPr>
          <p:cNvPr id="247811" name="Slide Number Placeholder 3">
            <a:extLst>
              <a:ext uri="{FF2B5EF4-FFF2-40B4-BE49-F238E27FC236}">
                <a16:creationId xmlns:a16="http://schemas.microsoft.com/office/drawing/2014/main" id="{CE5F03FC-3304-C14C-98C1-9D14208B37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6C94B-91E0-824B-9C0D-07B758FBA22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1F71B7-DAB3-1D45-9EAA-822AA9623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513" y="2943225"/>
            <a:ext cx="3035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Poor code	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for 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= 1, rows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for j = 1, columns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      sum = sum + x[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i,j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CFADE3-03FC-F348-8825-713C648B8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5963" y="2943225"/>
            <a:ext cx="38782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Better code			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ZapfDingbats" charset="2"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for j = 1, columns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ZapfDingbats" charset="2"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for i = 1, rows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ZapfDingbats" charset="2"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     sum = sum + x[i,j]</a:t>
            </a:r>
          </a:p>
        </p:txBody>
      </p:sp>
    </p:spTree>
    <p:extLst>
      <p:ext uri="{BB962C8B-B14F-4D97-AF65-F5344CB8AC3E}">
        <p14:creationId xmlns:p14="http://schemas.microsoft.com/office/powerpoint/2010/main" val="10600902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9450</TotalTime>
  <Words>2569</Words>
  <Application>Microsoft Macintosh PowerPoint</Application>
  <PresentationFormat>On-screen Show (4:3)</PresentationFormat>
  <Paragraphs>678</Paragraphs>
  <Slides>57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9" baseType="lpstr">
      <vt:lpstr>굴림</vt:lpstr>
      <vt:lpstr>ＭＳ Ｐゴシック</vt:lpstr>
      <vt:lpstr>ＭＳ Ｐゴシック</vt:lpstr>
      <vt:lpstr>Arial</vt:lpstr>
      <vt:lpstr>Calibri</vt:lpstr>
      <vt:lpstr>Consolas</vt:lpstr>
      <vt:lpstr>Garamond</vt:lpstr>
      <vt:lpstr>Tahoma</vt:lpstr>
      <vt:lpstr>Times New Roman</vt:lpstr>
      <vt:lpstr>Verdana</vt:lpstr>
      <vt:lpstr>Wingdings</vt:lpstr>
      <vt:lpstr>ZapfDingbats</vt:lpstr>
      <vt:lpstr>Edge</vt:lpstr>
      <vt:lpstr>4_Edge</vt:lpstr>
      <vt:lpstr>6_Edge</vt:lpstr>
      <vt:lpstr>7_Edge</vt:lpstr>
      <vt:lpstr>8_Edge</vt:lpstr>
      <vt:lpstr>67_Edge</vt:lpstr>
      <vt:lpstr>71_Edge</vt:lpstr>
      <vt:lpstr>44_Edge</vt:lpstr>
      <vt:lpstr>16_Edge</vt:lpstr>
      <vt:lpstr>VISIO</vt:lpstr>
      <vt:lpstr>Design of Digital Circuits Lecture 24a: Multiprocessor Caches</vt:lpstr>
      <vt:lpstr>Readings</vt:lpstr>
      <vt:lpstr>Recall: Cache Structure</vt:lpstr>
      <vt:lpstr>Cache Performance</vt:lpstr>
      <vt:lpstr>Recall: Cache Parameters vs. Miss/Hit Rate</vt:lpstr>
      <vt:lpstr>Recall: How to Improve Cache Performance</vt:lpstr>
      <vt:lpstr>Recall: Improving Basic Cache Performance</vt:lpstr>
      <vt:lpstr>Recall: Software Approaches for Higher Hit Rate</vt:lpstr>
      <vt:lpstr>Recall: Restructuring Data Access Patterns (I)</vt:lpstr>
      <vt:lpstr>Recall: Restructuring Data Access Patterns (II)</vt:lpstr>
      <vt:lpstr>Restructuring Data Layout (I)</vt:lpstr>
      <vt:lpstr>Restructuring Data Layout (II)</vt:lpstr>
      <vt:lpstr>Multi-Core Issues in Caching</vt:lpstr>
      <vt:lpstr>Caches in a Multi-Core System</vt:lpstr>
      <vt:lpstr>Caches in Multi-Core Systems</vt:lpstr>
      <vt:lpstr>Private vs. Shared Caches</vt:lpstr>
      <vt:lpstr>Resource Sharing Concept and Advantages</vt:lpstr>
      <vt:lpstr>Resource Sharing Disadvantages</vt:lpstr>
      <vt:lpstr>Private vs. Shared Caches</vt:lpstr>
      <vt:lpstr>Shared Caches Between Cores</vt:lpstr>
      <vt:lpstr>Example: Problem with Shared Caches</vt:lpstr>
      <vt:lpstr>Example: Problem with Shared Caches</vt:lpstr>
      <vt:lpstr>Example: Problem with Shared Caches</vt:lpstr>
      <vt:lpstr>Memory System: A Shared Resource View</vt:lpstr>
      <vt:lpstr>Cache Coherence</vt:lpstr>
      <vt:lpstr>Cache Coherence </vt:lpstr>
      <vt:lpstr>The Cache Coherence Problem</vt:lpstr>
      <vt:lpstr>The Cache Coherence Problem</vt:lpstr>
      <vt:lpstr>The Cache Coherence Problem</vt:lpstr>
      <vt:lpstr>The Cache Coherence Problem</vt:lpstr>
      <vt:lpstr>Cache Coherence: Whose Responsibility?</vt:lpstr>
      <vt:lpstr>A Very Simple Coherence Scheme (VI)</vt:lpstr>
      <vt:lpstr>(Non-)Solutions to Cache Coherence</vt:lpstr>
      <vt:lpstr>Maintaining Coherence</vt:lpstr>
      <vt:lpstr>Hardware Cache Coherence</vt:lpstr>
      <vt:lpstr>Design of Digital Circuits Lecture 24a: Multiprocessor Caches</vt:lpstr>
      <vt:lpstr>Cache Examples: For You to Study</vt:lpstr>
      <vt:lpstr>Cache Terminology</vt:lpstr>
      <vt:lpstr>How is data found?</vt:lpstr>
      <vt:lpstr>Direct Mapped Cache</vt:lpstr>
      <vt:lpstr>Direct Mapped Cache Hardware</vt:lpstr>
      <vt:lpstr>Direct Mapped Cache Performance</vt:lpstr>
      <vt:lpstr>Direct Mapped Cache Performance</vt:lpstr>
      <vt:lpstr>Direct Mapped Cache: Conflict</vt:lpstr>
      <vt:lpstr>Direct Mapped Cache: Conflict</vt:lpstr>
      <vt:lpstr>N-Way Set Associative Cache</vt:lpstr>
      <vt:lpstr>N-way Set Associative Performance</vt:lpstr>
      <vt:lpstr>N-way Set Associative Performance</vt:lpstr>
      <vt:lpstr>Fully Associative Cache</vt:lpstr>
      <vt:lpstr>Spatial Locality?</vt:lpstr>
      <vt:lpstr>Direct Mapped Cache Performance</vt:lpstr>
      <vt:lpstr>Direct Mapped Cache Performance</vt:lpstr>
      <vt:lpstr>Cache Organization Recap</vt:lpstr>
      <vt:lpstr>Capacity Misses</vt:lpstr>
      <vt:lpstr>Types of Misses</vt:lpstr>
      <vt:lpstr>LRU Replacement</vt:lpstr>
      <vt:lpstr>LRU Replacement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409</cp:revision>
  <cp:lastPrinted>2017-09-21T09:40:56Z</cp:lastPrinted>
  <dcterms:created xsi:type="dcterms:W3CDTF">2010-09-08T00:51:32Z</dcterms:created>
  <dcterms:modified xsi:type="dcterms:W3CDTF">2019-05-23T14:11:29Z</dcterms:modified>
</cp:coreProperties>
</file>